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8"/>
  </p:notesMasterIdLst>
  <p:sldIdLst>
    <p:sldId id="370" r:id="rId2"/>
    <p:sldId id="401" r:id="rId3"/>
    <p:sldId id="412" r:id="rId4"/>
    <p:sldId id="413" r:id="rId5"/>
    <p:sldId id="441" r:id="rId6"/>
    <p:sldId id="358" r:id="rId7"/>
    <p:sldId id="445" r:id="rId8"/>
    <p:sldId id="442" r:id="rId9"/>
    <p:sldId id="443" r:id="rId10"/>
    <p:sldId id="444" r:id="rId11"/>
    <p:sldId id="492" r:id="rId12"/>
    <p:sldId id="446" r:id="rId13"/>
    <p:sldId id="478" r:id="rId14"/>
    <p:sldId id="475" r:id="rId15"/>
    <p:sldId id="476" r:id="rId16"/>
    <p:sldId id="477" r:id="rId17"/>
    <p:sldId id="479" r:id="rId18"/>
    <p:sldId id="480" r:id="rId19"/>
    <p:sldId id="481" r:id="rId20"/>
    <p:sldId id="482" r:id="rId21"/>
    <p:sldId id="493" r:id="rId22"/>
    <p:sldId id="447" r:id="rId23"/>
    <p:sldId id="450" r:id="rId24"/>
    <p:sldId id="451" r:id="rId25"/>
    <p:sldId id="452" r:id="rId26"/>
    <p:sldId id="491" r:id="rId27"/>
  </p:sldIdLst>
  <p:sldSz cx="9144000" cy="6858000" type="screen4x3"/>
  <p:notesSz cx="6735763" cy="9866313"/>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33CC"/>
    <a:srgbClr val="FFCCFF"/>
    <a:srgbClr val="FF66CC"/>
    <a:srgbClr val="FF9966"/>
    <a:srgbClr val="FF6699"/>
    <a:srgbClr val="EAEAEA"/>
    <a:srgbClr val="FF9900"/>
    <a:srgbClr val="FF99FF"/>
    <a:srgbClr val="FFFF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スタイル (中間)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1864" autoAdjust="0"/>
    <p:restoredTop sz="82788" autoAdjust="0"/>
  </p:normalViewPr>
  <p:slideViewPr>
    <p:cSldViewPr snapToGrid="0">
      <p:cViewPr varScale="1">
        <p:scale>
          <a:sx n="60" d="100"/>
          <a:sy n="60" d="100"/>
        </p:scale>
        <p:origin x="-1806" y="-78"/>
      </p:cViewPr>
      <p:guideLst>
        <p:guide orient="horz" pos="2160"/>
        <p:guide pos="2880"/>
      </p:guideLst>
    </p:cSldViewPr>
  </p:slideViewPr>
  <p:outlineViewPr>
    <p:cViewPr>
      <p:scale>
        <a:sx n="33" d="100"/>
        <a:sy n="33" d="100"/>
      </p:scale>
      <p:origin x="0" y="-1587"/>
    </p:cViewPr>
  </p:outlineViewPr>
  <p:notesTextViewPr>
    <p:cViewPr>
      <p:scale>
        <a:sx n="1" d="1"/>
        <a:sy n="1" d="1"/>
      </p:scale>
      <p:origin x="0" y="0"/>
    </p:cViewPr>
  </p:notesTextViewPr>
  <p:sorterViewPr>
    <p:cViewPr>
      <p:scale>
        <a:sx n="100" d="100"/>
        <a:sy n="100" d="100"/>
      </p:scale>
      <p:origin x="0" y="-4836"/>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18831" cy="495029"/>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15373" y="0"/>
            <a:ext cx="2918831" cy="495029"/>
          </a:xfrm>
          <a:prstGeom prst="rect">
            <a:avLst/>
          </a:prstGeom>
        </p:spPr>
        <p:txBody>
          <a:bodyPr vert="horz" lIns="91440" tIns="45720" rIns="91440" bIns="45720" rtlCol="0"/>
          <a:lstStyle>
            <a:lvl1pPr algn="r">
              <a:defRPr sz="1200"/>
            </a:lvl1pPr>
          </a:lstStyle>
          <a:p>
            <a:fld id="{EA6A416E-4B97-4B4A-B661-8478220CA0F1}" type="datetimeFigureOut">
              <a:rPr kumimoji="1" lang="ja-JP" altLang="en-US" smtClean="0"/>
              <a:t>2018/6/25</a:t>
            </a:fld>
            <a:endParaRPr kumimoji="1" lang="ja-JP" altLang="en-US"/>
          </a:p>
        </p:txBody>
      </p:sp>
      <p:sp>
        <p:nvSpPr>
          <p:cNvPr id="4" name="スライド イメージ プレースホルダー 3"/>
          <p:cNvSpPr>
            <a:spLocks noGrp="1" noRot="1" noChangeAspect="1"/>
          </p:cNvSpPr>
          <p:nvPr>
            <p:ph type="sldImg" idx="2"/>
          </p:nvPr>
        </p:nvSpPr>
        <p:spPr>
          <a:xfrm>
            <a:off x="1149350" y="1233488"/>
            <a:ext cx="4437063" cy="3328987"/>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73577" y="4748163"/>
            <a:ext cx="5388610" cy="3884861"/>
          </a:xfrm>
          <a:prstGeom prst="rect">
            <a:avLst/>
          </a:prstGeom>
        </p:spPr>
        <p:txBody>
          <a:bodyPr vert="horz" lIns="91440" tIns="45720" rIns="91440" bIns="45720" rtlCol="0"/>
          <a:lstStyle/>
          <a:p>
            <a:pPr lvl="0"/>
            <a:r>
              <a:rPr kumimoji="1" lang="ja-JP" altLang="en-US" smtClean="0"/>
              <a:t>マスター テキストの書式設定</a:t>
            </a:r>
          </a:p>
          <a:p>
            <a:pPr lvl="1"/>
            <a:r>
              <a:rPr kumimoji="1" lang="ja-JP" altLang="en-US" smtClean="0"/>
              <a:t>第 </a:t>
            </a:r>
            <a:r>
              <a:rPr kumimoji="1" lang="en-US" altLang="ja-JP" smtClean="0"/>
              <a:t>2 </a:t>
            </a:r>
            <a:r>
              <a:rPr kumimoji="1" lang="ja-JP" altLang="en-US" smtClean="0"/>
              <a:t>レベル</a:t>
            </a:r>
          </a:p>
          <a:p>
            <a:pPr lvl="2"/>
            <a:r>
              <a:rPr kumimoji="1" lang="ja-JP" altLang="en-US" smtClean="0"/>
              <a:t>第 </a:t>
            </a:r>
            <a:r>
              <a:rPr kumimoji="1" lang="en-US" altLang="ja-JP" smtClean="0"/>
              <a:t>3 </a:t>
            </a:r>
            <a:r>
              <a:rPr kumimoji="1" lang="ja-JP" altLang="en-US" smtClean="0"/>
              <a:t>レベル</a:t>
            </a:r>
          </a:p>
          <a:p>
            <a:pPr lvl="3"/>
            <a:r>
              <a:rPr kumimoji="1" lang="ja-JP" altLang="en-US" smtClean="0"/>
              <a:t>第 </a:t>
            </a:r>
            <a:r>
              <a:rPr kumimoji="1" lang="en-US" altLang="ja-JP" smtClean="0"/>
              <a:t>4 </a:t>
            </a:r>
            <a:r>
              <a:rPr kumimoji="1" lang="ja-JP" altLang="en-US" smtClean="0"/>
              <a:t>レベル</a:t>
            </a:r>
          </a:p>
          <a:p>
            <a:pPr lvl="4"/>
            <a:r>
              <a:rPr kumimoji="1" lang="ja-JP" altLang="en-US" smtClean="0"/>
              <a:t>第 </a:t>
            </a:r>
            <a:r>
              <a:rPr kumimoji="1" lang="en-US" altLang="ja-JP" smtClean="0"/>
              <a:t>5 </a:t>
            </a:r>
            <a:r>
              <a:rPr kumimoji="1" lang="ja-JP" altLang="en-US" smtClean="0"/>
              <a:t>レベル</a:t>
            </a:r>
            <a:endParaRPr kumimoji="1" lang="ja-JP" altLang="en-US"/>
          </a:p>
        </p:txBody>
      </p:sp>
      <p:sp>
        <p:nvSpPr>
          <p:cNvPr id="6" name="フッター プレースホルダー 5"/>
          <p:cNvSpPr>
            <a:spLocks noGrp="1"/>
          </p:cNvSpPr>
          <p:nvPr>
            <p:ph type="ftr" sz="quarter" idx="4"/>
          </p:nvPr>
        </p:nvSpPr>
        <p:spPr>
          <a:xfrm>
            <a:off x="0" y="9371286"/>
            <a:ext cx="2918831" cy="495028"/>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15373" y="9371286"/>
            <a:ext cx="2918831" cy="495028"/>
          </a:xfrm>
          <a:prstGeom prst="rect">
            <a:avLst/>
          </a:prstGeom>
        </p:spPr>
        <p:txBody>
          <a:bodyPr vert="horz" lIns="91440" tIns="45720" rIns="91440" bIns="45720" rtlCol="0" anchor="b"/>
          <a:lstStyle>
            <a:lvl1pPr algn="r">
              <a:defRPr sz="1200"/>
            </a:lvl1pPr>
          </a:lstStyle>
          <a:p>
            <a:fld id="{7B8B8EE0-3F75-4C45-9576-3FA07573066B}" type="slidenum">
              <a:rPr kumimoji="1" lang="ja-JP" altLang="en-US" smtClean="0"/>
              <a:t>‹#›</a:t>
            </a:fld>
            <a:endParaRPr kumimoji="1" lang="ja-JP" altLang="en-US"/>
          </a:p>
        </p:txBody>
      </p:sp>
    </p:spTree>
    <p:extLst>
      <p:ext uri="{BB962C8B-B14F-4D97-AF65-F5344CB8AC3E}">
        <p14:creationId xmlns:p14="http://schemas.microsoft.com/office/powerpoint/2010/main" val="3493402202"/>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ja-JP" altLang="en-US" smtClean="0"/>
              <a:t>マスター タイトルの書式設定</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ja-JP" altLang="en-US" smtClean="0"/>
              <a:t>マスター サブタイトルの書式設定</a:t>
            </a:r>
            <a:endParaRPr lang="en-US" dirty="0"/>
          </a:p>
        </p:txBody>
      </p:sp>
      <p:sp>
        <p:nvSpPr>
          <p:cNvPr id="4" name="Date Placeholder 3"/>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Tree>
    <p:extLst>
      <p:ext uri="{BB962C8B-B14F-4D97-AF65-F5344CB8AC3E}">
        <p14:creationId xmlns:p14="http://schemas.microsoft.com/office/powerpoint/2010/main" val="146475690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ja-JP" altLang="en-US" smtClean="0"/>
              <a:t>図を追加</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Tree>
    <p:extLst>
      <p:ext uri="{BB962C8B-B14F-4D97-AF65-F5344CB8AC3E}">
        <p14:creationId xmlns:p14="http://schemas.microsoft.com/office/powerpoint/2010/main" val="36576775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タイトルと&#10;縦書きテキスト">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Tree>
    <p:extLst>
      <p:ext uri="{BB962C8B-B14F-4D97-AF65-F5344CB8AC3E}">
        <p14:creationId xmlns:p14="http://schemas.microsoft.com/office/powerpoint/2010/main" val="30830192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縦書きタイトルと&#10;縦書きテキスト">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ja-JP" altLang="en-US" smtClean="0"/>
              <a:t>マスター タイトルの書式設定</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Tree>
    <p:extLst>
      <p:ext uri="{BB962C8B-B14F-4D97-AF65-F5344CB8AC3E}">
        <p14:creationId xmlns:p14="http://schemas.microsoft.com/office/powerpoint/2010/main" val="11986952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idx="1"/>
          </p:nvPr>
        </p:nvSpPr>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Tree>
    <p:extLst>
      <p:ext uri="{BB962C8B-B14F-4D97-AF65-F5344CB8AC3E}">
        <p14:creationId xmlns:p14="http://schemas.microsoft.com/office/powerpoint/2010/main" val="26825267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ja-JP" altLang="en-US" smtClean="0"/>
              <a:t>マスター テキストの書式設定</a:t>
            </a:r>
          </a:p>
        </p:txBody>
      </p:sp>
      <p:sp>
        <p:nvSpPr>
          <p:cNvPr id="4" name="Date Placeholder 3"/>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5" name="Footer Placeholder 4"/>
          <p:cNvSpPr>
            <a:spLocks noGrp="1"/>
          </p:cNvSpPr>
          <p:nvPr>
            <p:ph type="ftr" sz="quarter" idx="11"/>
          </p:nvPr>
        </p:nvSpPr>
        <p:spPr/>
        <p:txBody>
          <a:bodyPr/>
          <a:lstStyle/>
          <a:p>
            <a:endParaRPr kumimoji="1" lang="ja-JP" altLang="en-US"/>
          </a:p>
        </p:txBody>
      </p:sp>
      <p:sp>
        <p:nvSpPr>
          <p:cNvPr id="6" name="Slide Number Placeholder 5"/>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Tree>
    <p:extLst>
      <p:ext uri="{BB962C8B-B14F-4D97-AF65-F5344CB8AC3E}">
        <p14:creationId xmlns:p14="http://schemas.microsoft.com/office/powerpoint/2010/main" val="263974616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Date Placeholder 4"/>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Tree>
    <p:extLst>
      <p:ext uri="{BB962C8B-B14F-4D97-AF65-F5344CB8AC3E}">
        <p14:creationId xmlns:p14="http://schemas.microsoft.com/office/powerpoint/2010/main" val="291086480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4" name="Content Placeholder 3"/>
          <p:cNvSpPr>
            <a:spLocks noGrp="1"/>
          </p:cNvSpPr>
          <p:nvPr>
            <p:ph sz="half" idx="2"/>
          </p:nvPr>
        </p:nvSpPr>
        <p:spPr>
          <a:xfrm>
            <a:off x="629842" y="2505075"/>
            <a:ext cx="3868340"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smtClean="0"/>
              <a:t>マスター テキストの書式設定</a:t>
            </a:r>
          </a:p>
        </p:txBody>
      </p:sp>
      <p:sp>
        <p:nvSpPr>
          <p:cNvPr id="6" name="Content Placeholder 5"/>
          <p:cNvSpPr>
            <a:spLocks noGrp="1"/>
          </p:cNvSpPr>
          <p:nvPr>
            <p:ph sz="quarter" idx="4"/>
          </p:nvPr>
        </p:nvSpPr>
        <p:spPr>
          <a:xfrm>
            <a:off x="4629150" y="2505075"/>
            <a:ext cx="3887391" cy="3684588"/>
          </a:xfrm>
        </p:spPr>
        <p:txBody>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7" name="Date Placeholder 6"/>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8" name="Footer Placeholder 7"/>
          <p:cNvSpPr>
            <a:spLocks noGrp="1"/>
          </p:cNvSpPr>
          <p:nvPr>
            <p:ph type="ftr" sz="quarter" idx="11"/>
          </p:nvPr>
        </p:nvSpPr>
        <p:spPr/>
        <p:txBody>
          <a:bodyPr/>
          <a:lstStyle/>
          <a:p>
            <a:endParaRPr kumimoji="1" lang="ja-JP" altLang="en-US"/>
          </a:p>
        </p:txBody>
      </p:sp>
      <p:sp>
        <p:nvSpPr>
          <p:cNvPr id="9" name="Slide Number Placeholder 8"/>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Tree>
    <p:extLst>
      <p:ext uri="{BB962C8B-B14F-4D97-AF65-F5344CB8AC3E}">
        <p14:creationId xmlns:p14="http://schemas.microsoft.com/office/powerpoint/2010/main" val="1883646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ja-JP" altLang="en-US" smtClean="0"/>
              <a:t>マスター タイトルの書式設定</a:t>
            </a:r>
            <a:endParaRPr lang="en-US" dirty="0"/>
          </a:p>
        </p:txBody>
      </p:sp>
      <p:sp>
        <p:nvSpPr>
          <p:cNvPr id="3" name="Date Placeholder 2"/>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4" name="Footer Placeholder 3"/>
          <p:cNvSpPr>
            <a:spLocks noGrp="1"/>
          </p:cNvSpPr>
          <p:nvPr>
            <p:ph type="ftr" sz="quarter" idx="11"/>
          </p:nvPr>
        </p:nvSpPr>
        <p:spPr/>
        <p:txBody>
          <a:bodyPr/>
          <a:lstStyle/>
          <a:p>
            <a:endParaRPr kumimoji="1" lang="ja-JP" altLang="en-US"/>
          </a:p>
        </p:txBody>
      </p:sp>
      <p:sp>
        <p:nvSpPr>
          <p:cNvPr id="5" name="Slide Number Placeholder 4"/>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Tree>
    <p:extLst>
      <p:ext uri="{BB962C8B-B14F-4D97-AF65-F5344CB8AC3E}">
        <p14:creationId xmlns:p14="http://schemas.microsoft.com/office/powerpoint/2010/main" val="24424498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
        <p:nvSpPr>
          <p:cNvPr id="5" name="正方形/長方形 4"/>
          <p:cNvSpPr/>
          <p:nvPr userDrawn="1"/>
        </p:nvSpPr>
        <p:spPr>
          <a:xfrm>
            <a:off x="0" y="1136934"/>
            <a:ext cx="160361" cy="5721066"/>
          </a:xfrm>
          <a:prstGeom prst="rect">
            <a:avLst/>
          </a:prstGeom>
          <a:gradFill flip="none" rotWithShape="1">
            <a:gsLst>
              <a:gs pos="0">
                <a:srgbClr val="33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3355" y="2091"/>
            <a:ext cx="163716" cy="1013909"/>
          </a:xfrm>
          <a:prstGeom prst="rect">
            <a:avLst/>
          </a:prstGeom>
          <a:gradFill>
            <a:gsLst>
              <a:gs pos="0">
                <a:srgbClr val="33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222645" y="2091"/>
            <a:ext cx="163716" cy="1013909"/>
          </a:xfrm>
          <a:prstGeom prst="rect">
            <a:avLst/>
          </a:prstGeom>
          <a:gradFill>
            <a:gsLst>
              <a:gs pos="0">
                <a:srgbClr val="33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451441" y="2091"/>
            <a:ext cx="163716" cy="1013909"/>
          </a:xfrm>
          <a:prstGeom prst="rect">
            <a:avLst/>
          </a:prstGeom>
          <a:gradFill>
            <a:gsLst>
              <a:gs pos="0">
                <a:srgbClr val="33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cxnSp>
        <p:nvCxnSpPr>
          <p:cNvPr id="18" name="直線コネクタ 17"/>
          <p:cNvCxnSpPr/>
          <p:nvPr userDrawn="1"/>
        </p:nvCxnSpPr>
        <p:spPr>
          <a:xfrm>
            <a:off x="786063" y="1136934"/>
            <a:ext cx="7876674" cy="0"/>
          </a:xfrm>
          <a:prstGeom prst="line">
            <a:avLst/>
          </a:prstGeom>
          <a:ln w="76200">
            <a:solidFill>
              <a:schemeClr val="accent5"/>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08016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1_白紙">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3" name="Footer Placeholder 2"/>
          <p:cNvSpPr>
            <a:spLocks noGrp="1"/>
          </p:cNvSpPr>
          <p:nvPr>
            <p:ph type="ftr" sz="quarter" idx="11"/>
          </p:nvPr>
        </p:nvSpPr>
        <p:spPr/>
        <p:txBody>
          <a:bodyPr/>
          <a:lstStyle/>
          <a:p>
            <a:endParaRPr kumimoji="1" lang="ja-JP" altLang="en-US"/>
          </a:p>
        </p:txBody>
      </p:sp>
      <p:sp>
        <p:nvSpPr>
          <p:cNvPr id="4" name="Slide Number Placeholder 3"/>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
        <p:nvSpPr>
          <p:cNvPr id="5" name="正方形/長方形 4"/>
          <p:cNvSpPr/>
          <p:nvPr userDrawn="1"/>
        </p:nvSpPr>
        <p:spPr>
          <a:xfrm>
            <a:off x="0" y="1136934"/>
            <a:ext cx="160361" cy="5721066"/>
          </a:xfrm>
          <a:prstGeom prst="rect">
            <a:avLst/>
          </a:prstGeom>
          <a:gradFill flip="none" rotWithShape="1">
            <a:gsLst>
              <a:gs pos="0">
                <a:srgbClr val="33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3" name="正方形/長方形 12"/>
          <p:cNvSpPr/>
          <p:nvPr userDrawn="1"/>
        </p:nvSpPr>
        <p:spPr>
          <a:xfrm>
            <a:off x="-3355" y="2091"/>
            <a:ext cx="163716" cy="1013909"/>
          </a:xfrm>
          <a:prstGeom prst="rect">
            <a:avLst/>
          </a:prstGeom>
          <a:gradFill>
            <a:gsLst>
              <a:gs pos="0">
                <a:srgbClr val="33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6" name="正方形/長方形 15"/>
          <p:cNvSpPr/>
          <p:nvPr userDrawn="1"/>
        </p:nvSpPr>
        <p:spPr>
          <a:xfrm>
            <a:off x="222645" y="2091"/>
            <a:ext cx="163716" cy="1013909"/>
          </a:xfrm>
          <a:prstGeom prst="rect">
            <a:avLst/>
          </a:prstGeom>
          <a:gradFill>
            <a:gsLst>
              <a:gs pos="0">
                <a:srgbClr val="33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
        <p:nvSpPr>
          <p:cNvPr id="17" name="正方形/長方形 16"/>
          <p:cNvSpPr/>
          <p:nvPr userDrawn="1"/>
        </p:nvSpPr>
        <p:spPr>
          <a:xfrm>
            <a:off x="451441" y="2091"/>
            <a:ext cx="163716" cy="1013909"/>
          </a:xfrm>
          <a:prstGeom prst="rect">
            <a:avLst/>
          </a:prstGeom>
          <a:gradFill>
            <a:gsLst>
              <a:gs pos="0">
                <a:srgbClr val="3333CC"/>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kumimoji="1" lang="ja-JP" altLang="en-US"/>
          </a:p>
        </p:txBody>
      </p:sp>
    </p:spTree>
    <p:extLst>
      <p:ext uri="{BB962C8B-B14F-4D97-AF65-F5344CB8AC3E}">
        <p14:creationId xmlns:p14="http://schemas.microsoft.com/office/powerpoint/2010/main" val="4114229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タイトル付きの&#10;コンテンツ">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ja-JP" altLang="en-US" smtClean="0"/>
              <a:t>マスター タイトルの書式設定</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ja-JP" altLang="en-US" smtClean="0"/>
              <a:t>マスター テキストの書式設定</a:t>
            </a:r>
          </a:p>
        </p:txBody>
      </p:sp>
      <p:sp>
        <p:nvSpPr>
          <p:cNvPr id="5" name="Date Placeholder 4"/>
          <p:cNvSpPr>
            <a:spLocks noGrp="1"/>
          </p:cNvSpPr>
          <p:nvPr>
            <p:ph type="dt" sz="half" idx="10"/>
          </p:nvPr>
        </p:nvSpPr>
        <p:spPr/>
        <p:txBody>
          <a:bodyPr/>
          <a:lstStyle/>
          <a:p>
            <a:fld id="{C023C053-A805-4B80-916F-66196C96FA88}" type="datetimeFigureOut">
              <a:rPr kumimoji="1" lang="ja-JP" altLang="en-US" smtClean="0"/>
              <a:t>2018/6/25</a:t>
            </a:fld>
            <a:endParaRPr kumimoji="1" lang="ja-JP" altLang="en-US"/>
          </a:p>
        </p:txBody>
      </p:sp>
      <p:sp>
        <p:nvSpPr>
          <p:cNvPr id="6" name="Footer Placeholder 5"/>
          <p:cNvSpPr>
            <a:spLocks noGrp="1"/>
          </p:cNvSpPr>
          <p:nvPr>
            <p:ph type="ftr" sz="quarter" idx="11"/>
          </p:nvPr>
        </p:nvSpPr>
        <p:spPr/>
        <p:txBody>
          <a:bodyPr/>
          <a:lstStyle/>
          <a:p>
            <a:endParaRPr kumimoji="1" lang="ja-JP" altLang="en-US"/>
          </a:p>
        </p:txBody>
      </p:sp>
      <p:sp>
        <p:nvSpPr>
          <p:cNvPr id="7" name="Slide Number Placeholder 6"/>
          <p:cNvSpPr>
            <a:spLocks noGrp="1"/>
          </p:cNvSpPr>
          <p:nvPr>
            <p:ph type="sldNum" sz="quarter" idx="12"/>
          </p:nvPr>
        </p:nvSpPr>
        <p:spPr/>
        <p:txBody>
          <a:bodyPr/>
          <a:lstStyle/>
          <a:p>
            <a:fld id="{553E77AF-0C31-486F-B5DC-232BB723C492}" type="slidenum">
              <a:rPr kumimoji="1" lang="ja-JP" altLang="en-US" smtClean="0"/>
              <a:t>‹#›</a:t>
            </a:fld>
            <a:endParaRPr kumimoji="1" lang="ja-JP" altLang="en-US"/>
          </a:p>
        </p:txBody>
      </p:sp>
    </p:spTree>
    <p:extLst>
      <p:ext uri="{BB962C8B-B14F-4D97-AF65-F5344CB8AC3E}">
        <p14:creationId xmlns:p14="http://schemas.microsoft.com/office/powerpoint/2010/main" val="111086829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ja-JP" altLang="en-US" smtClean="0"/>
              <a:t>マスター タイトルの書式設定</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ja-JP" altLang="en-US" smtClean="0"/>
              <a:t>マスター テキストの書式設定</a:t>
            </a:r>
          </a:p>
          <a:p>
            <a:pPr lvl="1"/>
            <a:r>
              <a:rPr lang="ja-JP" altLang="en-US" smtClean="0"/>
              <a:t>第 </a:t>
            </a:r>
            <a:r>
              <a:rPr lang="en-US" altLang="ja-JP" smtClean="0"/>
              <a:t>2 </a:t>
            </a:r>
            <a:r>
              <a:rPr lang="ja-JP" altLang="en-US" smtClean="0"/>
              <a:t>レベル</a:t>
            </a:r>
          </a:p>
          <a:p>
            <a:pPr lvl="2"/>
            <a:r>
              <a:rPr lang="ja-JP" altLang="en-US" smtClean="0"/>
              <a:t>第 </a:t>
            </a:r>
            <a:r>
              <a:rPr lang="en-US" altLang="ja-JP" smtClean="0"/>
              <a:t>3 </a:t>
            </a:r>
            <a:r>
              <a:rPr lang="ja-JP" altLang="en-US" smtClean="0"/>
              <a:t>レベル</a:t>
            </a:r>
          </a:p>
          <a:p>
            <a:pPr lvl="3"/>
            <a:r>
              <a:rPr lang="ja-JP" altLang="en-US" smtClean="0"/>
              <a:t>第 </a:t>
            </a:r>
            <a:r>
              <a:rPr lang="en-US" altLang="ja-JP" smtClean="0"/>
              <a:t>4 </a:t>
            </a:r>
            <a:r>
              <a:rPr lang="ja-JP" altLang="en-US" smtClean="0"/>
              <a:t>レベル</a:t>
            </a:r>
          </a:p>
          <a:p>
            <a:pPr lvl="4"/>
            <a:r>
              <a:rPr lang="ja-JP" altLang="en-US" smtClean="0"/>
              <a:t>第 </a:t>
            </a:r>
            <a:r>
              <a:rPr lang="en-US" altLang="ja-JP" smtClean="0"/>
              <a:t>5 </a:t>
            </a:r>
            <a:r>
              <a:rPr lang="ja-JP" altLang="en-US" smtClean="0"/>
              <a:t>レベル</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023C053-A805-4B80-916F-66196C96FA88}" type="datetimeFigureOut">
              <a:rPr kumimoji="1" lang="ja-JP" altLang="en-US" smtClean="0"/>
              <a:t>2018/6/25</a:t>
            </a:fld>
            <a:endParaRPr kumimoji="1" lang="ja-JP" alt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kumimoji="1" lang="ja-JP" alt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3E77AF-0C31-486F-B5DC-232BB723C492}" type="slidenum">
              <a:rPr kumimoji="1" lang="ja-JP" altLang="en-US" smtClean="0"/>
              <a:t>‹#›</a:t>
            </a:fld>
            <a:endParaRPr kumimoji="1" lang="ja-JP" altLang="en-US"/>
          </a:p>
        </p:txBody>
      </p:sp>
    </p:spTree>
    <p:extLst>
      <p:ext uri="{BB962C8B-B14F-4D97-AF65-F5344CB8AC3E}">
        <p14:creationId xmlns:p14="http://schemas.microsoft.com/office/powerpoint/2010/main" val="209163518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72" r:id="rId8"/>
    <p:sldLayoutId id="2147483668" r:id="rId9"/>
    <p:sldLayoutId id="2147483669" r:id="rId10"/>
    <p:sldLayoutId id="2147483670" r:id="rId11"/>
    <p:sldLayoutId id="2147483671" r:id="rId12"/>
  </p:sldLayoutIdLst>
  <p:txStyles>
    <p:titleStyle>
      <a:lvl1pPr algn="l" defTabSz="914400" rtl="0" eaLnBrk="1" latinLnBrk="0" hangingPunct="1">
        <a:lnSpc>
          <a:spcPct val="90000"/>
        </a:lnSpc>
        <a:spcBef>
          <a:spcPct val="0"/>
        </a:spcBef>
        <a:buNone/>
        <a:defRPr kumimoji="1"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kumimoji="1"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kumimoji="1"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kumimoji="1"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kumimoji="1" sz="1800" kern="1200">
          <a:solidFill>
            <a:schemeClr val="tx1"/>
          </a:solidFill>
          <a:latin typeface="+mn-lt"/>
          <a:ea typeface="+mn-ea"/>
          <a:cs typeface="+mn-cs"/>
        </a:defRPr>
      </a:lvl9pPr>
    </p:bodyStyle>
    <p:otherStyle>
      <a:defPPr>
        <a:defRPr lang="en-US"/>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725489" y="400050"/>
            <a:ext cx="7685502" cy="584775"/>
          </a:xfrm>
          <a:prstGeom prst="rect">
            <a:avLst/>
          </a:prstGeom>
          <a:noFill/>
        </p:spPr>
        <p:txBody>
          <a:bodyPr wrap="none" rtlCol="0">
            <a:spAutoFit/>
          </a:bodyPr>
          <a:lstStyle/>
          <a:p>
            <a:r>
              <a:rPr lang="en-US" altLang="ja-JP" sz="3200" dirty="0" smtClean="0"/>
              <a:t>Resident Fellow Committee</a:t>
            </a:r>
            <a:r>
              <a:rPr lang="ja-JP" altLang="en-US" sz="3200" dirty="0" smtClean="0"/>
              <a:t>　総会</a:t>
            </a:r>
            <a:r>
              <a:rPr kumimoji="1" lang="ja-JP" altLang="en-US" sz="3200" dirty="0" smtClean="0"/>
              <a:t>企画</a:t>
            </a:r>
            <a:endParaRPr kumimoji="1" lang="ja-JP" altLang="en-US" sz="3200" dirty="0"/>
          </a:p>
        </p:txBody>
      </p:sp>
      <p:sp>
        <p:nvSpPr>
          <p:cNvPr id="4" name="正方形/長方形 3"/>
          <p:cNvSpPr/>
          <p:nvPr/>
        </p:nvSpPr>
        <p:spPr>
          <a:xfrm>
            <a:off x="1463326" y="1595445"/>
            <a:ext cx="6209400" cy="646331"/>
          </a:xfrm>
          <a:prstGeom prst="rect">
            <a:avLst/>
          </a:prstGeom>
        </p:spPr>
        <p:txBody>
          <a:bodyPr wrap="square">
            <a:spAutoFit/>
          </a:bodyPr>
          <a:lstStyle/>
          <a:p>
            <a:r>
              <a:rPr lang="ja-JP" altLang="en-US" sz="3600" b="1" dirty="0" smtClean="0"/>
              <a:t>今一度考える理想の内科研修</a:t>
            </a:r>
            <a:endParaRPr lang="en-US" altLang="ja-JP" sz="3600" b="1" dirty="0" smtClean="0"/>
          </a:p>
        </p:txBody>
      </p:sp>
      <p:sp>
        <p:nvSpPr>
          <p:cNvPr id="5" name="正方形/長方形 4"/>
          <p:cNvSpPr/>
          <p:nvPr/>
        </p:nvSpPr>
        <p:spPr>
          <a:xfrm>
            <a:off x="808263" y="2513250"/>
            <a:ext cx="7609114" cy="461665"/>
          </a:xfrm>
          <a:prstGeom prst="rect">
            <a:avLst/>
          </a:prstGeom>
        </p:spPr>
        <p:txBody>
          <a:bodyPr wrap="square">
            <a:spAutoFit/>
          </a:bodyPr>
          <a:lstStyle/>
          <a:p>
            <a:pPr algn="ctr"/>
            <a:r>
              <a:rPr lang="ja-JP" altLang="en-US" sz="2400" b="1" dirty="0" smtClean="0"/>
              <a:t>内科専攻医が集まる病院</a:t>
            </a:r>
            <a:r>
              <a:rPr lang="en-US" altLang="ja-JP" sz="2400" b="1" dirty="0" smtClean="0"/>
              <a:t>(</a:t>
            </a:r>
            <a:r>
              <a:rPr lang="ja-JP" altLang="en-US" sz="2400" b="1" dirty="0" smtClean="0"/>
              <a:t>プログラム</a:t>
            </a:r>
            <a:r>
              <a:rPr lang="en-US" altLang="ja-JP" sz="2400" b="1" dirty="0" smtClean="0"/>
              <a:t>)</a:t>
            </a:r>
            <a:r>
              <a:rPr lang="ja-JP" altLang="en-US" sz="2400" b="1" dirty="0" smtClean="0"/>
              <a:t>の秘策とは？</a:t>
            </a:r>
            <a:endParaRPr lang="ja-JP" altLang="en-US" sz="2400" dirty="0"/>
          </a:p>
        </p:txBody>
      </p:sp>
      <p:sp>
        <p:nvSpPr>
          <p:cNvPr id="7" name="正方形/長方形 6"/>
          <p:cNvSpPr/>
          <p:nvPr/>
        </p:nvSpPr>
        <p:spPr>
          <a:xfrm>
            <a:off x="1129236" y="3586120"/>
            <a:ext cx="7359052" cy="461665"/>
          </a:xfrm>
          <a:prstGeom prst="rect">
            <a:avLst/>
          </a:prstGeom>
        </p:spPr>
        <p:txBody>
          <a:bodyPr wrap="square">
            <a:spAutoFit/>
          </a:bodyPr>
          <a:lstStyle/>
          <a:p>
            <a:r>
              <a:rPr lang="en-US" altLang="ja-JP" sz="2400" b="1" dirty="0" smtClean="0"/>
              <a:t>The new residency program for Internist </a:t>
            </a:r>
          </a:p>
        </p:txBody>
      </p:sp>
      <p:sp>
        <p:nvSpPr>
          <p:cNvPr id="8" name="正方形/長方形 7"/>
          <p:cNvSpPr/>
          <p:nvPr/>
        </p:nvSpPr>
        <p:spPr>
          <a:xfrm>
            <a:off x="2180554" y="4201315"/>
            <a:ext cx="4751616" cy="369332"/>
          </a:xfrm>
          <a:prstGeom prst="rect">
            <a:avLst/>
          </a:prstGeom>
        </p:spPr>
        <p:txBody>
          <a:bodyPr wrap="square">
            <a:spAutoFit/>
          </a:bodyPr>
          <a:lstStyle/>
          <a:p>
            <a:r>
              <a:rPr lang="en-US" altLang="ja-JP" dirty="0"/>
              <a:t>- </a:t>
            </a:r>
            <a:r>
              <a:rPr lang="en-US" altLang="ja-JP" dirty="0" smtClean="0"/>
              <a:t>How we can make it more attractive?-</a:t>
            </a:r>
            <a:endParaRPr lang="ja-JP" altLang="en-US" dirty="0"/>
          </a:p>
        </p:txBody>
      </p:sp>
      <p:sp>
        <p:nvSpPr>
          <p:cNvPr id="9" name="テキスト ボックス 8"/>
          <p:cNvSpPr txBox="1"/>
          <p:nvPr/>
        </p:nvSpPr>
        <p:spPr>
          <a:xfrm>
            <a:off x="2276832" y="5215455"/>
            <a:ext cx="6810198" cy="1631216"/>
          </a:xfrm>
          <a:prstGeom prst="rect">
            <a:avLst/>
          </a:prstGeom>
          <a:noFill/>
        </p:spPr>
        <p:txBody>
          <a:bodyPr wrap="none" rtlCol="0">
            <a:spAutoFit/>
          </a:bodyPr>
          <a:lstStyle/>
          <a:p>
            <a:pPr>
              <a:tabLst>
                <a:tab pos="5291138" algn="l"/>
              </a:tabLst>
            </a:pPr>
            <a:r>
              <a:rPr lang="ja-JP" altLang="en-US" sz="2000" dirty="0" smtClean="0"/>
              <a:t>多摩北部医療センター　リウマチ膠原病科　</a:t>
            </a:r>
            <a:r>
              <a:rPr lang="en-US" altLang="ja-JP" sz="2000" dirty="0" smtClean="0"/>
              <a:t>	</a:t>
            </a:r>
            <a:r>
              <a:rPr lang="ja-JP" altLang="en-US" sz="2000" b="1" dirty="0" smtClean="0"/>
              <a:t>上月友寛</a:t>
            </a:r>
            <a:endParaRPr lang="en-US" altLang="ja-JP" sz="2000" b="1" dirty="0" smtClean="0"/>
          </a:p>
          <a:p>
            <a:pPr>
              <a:tabLst>
                <a:tab pos="5291138" algn="l"/>
              </a:tabLst>
            </a:pPr>
            <a:r>
              <a:rPr lang="ja-JP" altLang="en-US" sz="2000" dirty="0" smtClean="0"/>
              <a:t>兵庫県立尼崎総合医療センター呼吸器内科</a:t>
            </a:r>
            <a:r>
              <a:rPr lang="en-US" altLang="ja-JP" sz="2000" dirty="0" smtClean="0"/>
              <a:t>	</a:t>
            </a:r>
            <a:r>
              <a:rPr lang="ja-JP" altLang="en-US" sz="2000" b="1" dirty="0" smtClean="0"/>
              <a:t>片岡裕貴</a:t>
            </a:r>
            <a:endParaRPr lang="en-US" altLang="ja-JP" sz="2000" b="1" dirty="0" smtClean="0"/>
          </a:p>
          <a:p>
            <a:pPr>
              <a:tabLst>
                <a:tab pos="5291138" algn="l"/>
              </a:tabLst>
            </a:pPr>
            <a:r>
              <a:rPr lang="ja-JP" altLang="en-US" sz="2000" dirty="0" smtClean="0"/>
              <a:t>大同病院　腎・血液浄化部　</a:t>
            </a:r>
            <a:r>
              <a:rPr lang="en-US" altLang="ja-JP" sz="2000" dirty="0" smtClean="0"/>
              <a:t>	</a:t>
            </a:r>
            <a:r>
              <a:rPr lang="ja-JP" altLang="en-US" sz="2000" b="1" dirty="0" smtClean="0"/>
              <a:t>志水英明</a:t>
            </a:r>
            <a:endParaRPr lang="en-US" altLang="ja-JP" sz="2000" b="1" dirty="0" smtClean="0"/>
          </a:p>
          <a:p>
            <a:pPr>
              <a:tabLst>
                <a:tab pos="5291138" algn="l"/>
              </a:tabLst>
            </a:pPr>
            <a:r>
              <a:rPr kumimoji="1" lang="ja-JP" altLang="en-US" sz="2000" dirty="0" smtClean="0"/>
              <a:t>福島県立医科大学　総合内科　</a:t>
            </a:r>
            <a:r>
              <a:rPr kumimoji="1" lang="en-US" altLang="ja-JP" sz="2000" dirty="0" smtClean="0"/>
              <a:t>	</a:t>
            </a:r>
            <a:r>
              <a:rPr kumimoji="1" lang="ja-JP" altLang="en-US" sz="2000" b="1" dirty="0" smtClean="0"/>
              <a:t>濱口杉大</a:t>
            </a:r>
            <a:endParaRPr kumimoji="1" lang="en-US" altLang="ja-JP" sz="2000" b="1" dirty="0" smtClean="0"/>
          </a:p>
          <a:p>
            <a:pPr>
              <a:tabLst>
                <a:tab pos="5291138" algn="l"/>
              </a:tabLst>
            </a:pPr>
            <a:r>
              <a:rPr lang="ja-JP" altLang="en-US" sz="2000" dirty="0" smtClean="0"/>
              <a:t>麻生飯塚病院　総合診療科</a:t>
            </a:r>
            <a:r>
              <a:rPr lang="ja-JP" altLang="en-US" sz="2000" b="1" dirty="0" smtClean="0"/>
              <a:t>　　　　　　　　　吉野俊平</a:t>
            </a:r>
            <a:endParaRPr kumimoji="1" lang="ja-JP" altLang="en-US" sz="2000" dirty="0"/>
          </a:p>
        </p:txBody>
      </p:sp>
      <p:sp>
        <p:nvSpPr>
          <p:cNvPr id="10" name="正方形/長方形 9"/>
          <p:cNvSpPr/>
          <p:nvPr/>
        </p:nvSpPr>
        <p:spPr>
          <a:xfrm>
            <a:off x="1055731" y="4809648"/>
            <a:ext cx="5763986" cy="400110"/>
          </a:xfrm>
          <a:prstGeom prst="rect">
            <a:avLst/>
          </a:prstGeom>
        </p:spPr>
        <p:txBody>
          <a:bodyPr wrap="square">
            <a:spAutoFit/>
          </a:bodyPr>
          <a:lstStyle/>
          <a:p>
            <a:r>
              <a:rPr lang="en-US" altLang="ja-JP" sz="2000" b="1" dirty="0"/>
              <a:t>R</a:t>
            </a:r>
            <a:r>
              <a:rPr lang="en-US" altLang="ja-JP" sz="2000" dirty="0" smtClean="0"/>
              <a:t>esident</a:t>
            </a:r>
            <a:r>
              <a:rPr lang="ja-JP" altLang="en-US" sz="2000" dirty="0" smtClean="0"/>
              <a:t> </a:t>
            </a:r>
            <a:r>
              <a:rPr lang="en-US" altLang="ja-JP" sz="2000" b="1" dirty="0" smtClean="0"/>
              <a:t>F</a:t>
            </a:r>
            <a:r>
              <a:rPr lang="en-US" altLang="ja-JP" sz="2000" dirty="0" smtClean="0"/>
              <a:t>ellow</a:t>
            </a:r>
            <a:r>
              <a:rPr lang="ja-JP" altLang="en-US" sz="2000" dirty="0" smtClean="0"/>
              <a:t> </a:t>
            </a:r>
            <a:r>
              <a:rPr lang="en-US" altLang="ja-JP" sz="2000" b="1" dirty="0"/>
              <a:t>C</a:t>
            </a:r>
            <a:r>
              <a:rPr lang="en-US" altLang="ja-JP" sz="2000" dirty="0"/>
              <a:t>ommittee</a:t>
            </a:r>
            <a:r>
              <a:rPr lang="ja-JP" altLang="en-US" sz="2000" dirty="0"/>
              <a:t>　</a:t>
            </a:r>
            <a:endParaRPr lang="en-US" altLang="ja-JP" sz="2000" dirty="0"/>
          </a:p>
        </p:txBody>
      </p:sp>
    </p:spTree>
    <p:extLst>
      <p:ext uri="{BB962C8B-B14F-4D97-AF65-F5344CB8AC3E}">
        <p14:creationId xmlns:p14="http://schemas.microsoft.com/office/powerpoint/2010/main" val="179563623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23382" y="372880"/>
            <a:ext cx="3057247" cy="584775"/>
          </a:xfrm>
          <a:prstGeom prst="rect">
            <a:avLst/>
          </a:prstGeom>
          <a:noFill/>
        </p:spPr>
        <p:txBody>
          <a:bodyPr wrap="none" rtlCol="0">
            <a:spAutoFit/>
          </a:bodyPr>
          <a:lstStyle/>
          <a:p>
            <a:r>
              <a:rPr kumimoji="1" lang="ja-JP" altLang="en-US" sz="3200" dirty="0" smtClean="0"/>
              <a:t>アンケート結果</a:t>
            </a:r>
            <a:endParaRPr kumimoji="1" lang="ja-JP" altLang="en-US" sz="3200" dirty="0"/>
          </a:p>
        </p:txBody>
      </p:sp>
      <p:graphicFrame>
        <p:nvGraphicFramePr>
          <p:cNvPr id="3" name="表 2"/>
          <p:cNvGraphicFramePr>
            <a:graphicFrameLocks noGrp="1"/>
          </p:cNvGraphicFramePr>
          <p:nvPr>
            <p:extLst>
              <p:ext uri="{D42A27DB-BD31-4B8C-83A1-F6EECF244321}">
                <p14:modId xmlns:p14="http://schemas.microsoft.com/office/powerpoint/2010/main" val="2970030059"/>
              </p:ext>
            </p:extLst>
          </p:nvPr>
        </p:nvGraphicFramePr>
        <p:xfrm>
          <a:off x="790668" y="1406051"/>
          <a:ext cx="7864444" cy="3308886"/>
        </p:xfrm>
        <a:graphic>
          <a:graphicData uri="http://schemas.openxmlformats.org/drawingml/2006/table">
            <a:tbl>
              <a:tblPr firstRow="1" bandRow="1">
                <a:tableStyleId>{5C22544A-7EE6-4342-B048-85BDC9FD1C3A}</a:tableStyleId>
              </a:tblPr>
              <a:tblGrid>
                <a:gridCol w="4415075"/>
                <a:gridCol w="1113576"/>
                <a:gridCol w="1167897"/>
                <a:gridCol w="1167896"/>
              </a:tblGrid>
              <a:tr h="472698">
                <a:tc>
                  <a:txBody>
                    <a:bodyPr/>
                    <a:lstStyle/>
                    <a:p>
                      <a:pPr algn="ctr"/>
                      <a:r>
                        <a:rPr kumimoji="1" lang="ja-JP" altLang="en-US" dirty="0" smtClean="0"/>
                        <a:t>研修施設名</a:t>
                      </a:r>
                      <a:endParaRPr kumimoji="1" lang="ja-JP" altLang="en-US" dirty="0"/>
                    </a:p>
                  </a:txBody>
                  <a:tcPr/>
                </a:tc>
                <a:tc>
                  <a:txBody>
                    <a:bodyPr/>
                    <a:lstStyle/>
                    <a:p>
                      <a:pPr algn="ctr"/>
                      <a:r>
                        <a:rPr kumimoji="1" lang="ja-JP" altLang="en-US" dirty="0" smtClean="0"/>
                        <a:t>募集数</a:t>
                      </a:r>
                      <a:endParaRPr kumimoji="1" lang="ja-JP" altLang="en-US" dirty="0"/>
                    </a:p>
                  </a:txBody>
                  <a:tcPr/>
                </a:tc>
                <a:tc>
                  <a:txBody>
                    <a:bodyPr/>
                    <a:lstStyle/>
                    <a:p>
                      <a:pPr algn="ctr"/>
                      <a:r>
                        <a:rPr kumimoji="1" lang="ja-JP" altLang="en-US" dirty="0" smtClean="0"/>
                        <a:t>マッチ数</a:t>
                      </a:r>
                      <a:endParaRPr kumimoji="1" lang="ja-JP" altLang="en-US" dirty="0"/>
                    </a:p>
                  </a:txBody>
                  <a:tcPr/>
                </a:tc>
                <a:tc>
                  <a:txBody>
                    <a:bodyPr/>
                    <a:lstStyle/>
                    <a:p>
                      <a:pPr algn="ctr"/>
                      <a:r>
                        <a:rPr kumimoji="1" lang="ja-JP" altLang="en-US" dirty="0" smtClean="0"/>
                        <a:t>充足率</a:t>
                      </a:r>
                      <a:endParaRPr kumimoji="1" lang="ja-JP" altLang="en-US" dirty="0"/>
                    </a:p>
                  </a:txBody>
                  <a:tcPr/>
                </a:tc>
              </a:tr>
              <a:tr h="472698">
                <a:tc>
                  <a:txBody>
                    <a:bodyPr/>
                    <a:lstStyle/>
                    <a:p>
                      <a:pPr algn="ctr"/>
                      <a:r>
                        <a:rPr kumimoji="1" lang="ja-JP" altLang="en-US" dirty="0" smtClean="0"/>
                        <a:t>都立大塚病院</a:t>
                      </a:r>
                      <a:endParaRPr kumimoji="1" lang="ja-JP" altLang="en-US" dirty="0"/>
                    </a:p>
                  </a:txBody>
                  <a:tcPr/>
                </a:tc>
                <a:tc>
                  <a:txBody>
                    <a:bodyPr/>
                    <a:lstStyle/>
                    <a:p>
                      <a:pPr algn="ctr"/>
                      <a:r>
                        <a:rPr kumimoji="1" lang="en-US" altLang="ja-JP" dirty="0" smtClean="0"/>
                        <a:t>2</a:t>
                      </a:r>
                      <a:endParaRPr kumimoji="1" lang="ja-JP" altLang="en-US" dirty="0"/>
                    </a:p>
                  </a:txBody>
                  <a:tcPr/>
                </a:tc>
                <a:tc>
                  <a:txBody>
                    <a:bodyPr/>
                    <a:lstStyle/>
                    <a:p>
                      <a:pPr algn="ctr"/>
                      <a:r>
                        <a:rPr kumimoji="1" lang="en-US" altLang="ja-JP" dirty="0" smtClean="0"/>
                        <a:t>2</a:t>
                      </a:r>
                      <a:endParaRPr kumimoji="1" lang="ja-JP" altLang="en-US" dirty="0"/>
                    </a:p>
                  </a:txBody>
                  <a:tcPr/>
                </a:tc>
                <a:tc>
                  <a:txBody>
                    <a:bodyPr/>
                    <a:lstStyle/>
                    <a:p>
                      <a:pPr algn="ctr"/>
                      <a:r>
                        <a:rPr kumimoji="1" lang="en-US" altLang="ja-JP" dirty="0" smtClean="0"/>
                        <a:t>100%</a:t>
                      </a:r>
                      <a:endParaRPr kumimoji="1" lang="ja-JP" altLang="en-US" dirty="0"/>
                    </a:p>
                  </a:txBody>
                  <a:tcPr/>
                </a:tc>
              </a:tr>
              <a:tr h="472698">
                <a:tc>
                  <a:txBody>
                    <a:bodyPr/>
                    <a:lstStyle/>
                    <a:p>
                      <a:pPr algn="ctr"/>
                      <a:r>
                        <a:rPr kumimoji="1" lang="ja-JP" altLang="en-US" dirty="0" smtClean="0"/>
                        <a:t>福岡徳洲会病院</a:t>
                      </a:r>
                      <a:endParaRPr kumimoji="1" lang="ja-JP" altLang="en-US" dirty="0"/>
                    </a:p>
                  </a:txBody>
                  <a:tcPr/>
                </a:tc>
                <a:tc>
                  <a:txBody>
                    <a:bodyPr/>
                    <a:lstStyle/>
                    <a:p>
                      <a:pPr algn="ctr"/>
                      <a:r>
                        <a:rPr kumimoji="1" lang="en-US" altLang="ja-JP" dirty="0" smtClean="0"/>
                        <a:t>3</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33%</a:t>
                      </a:r>
                      <a:endParaRPr kumimoji="1" lang="ja-JP" altLang="en-US" dirty="0"/>
                    </a:p>
                  </a:txBody>
                  <a:tcPr/>
                </a:tc>
              </a:tr>
              <a:tr h="472698">
                <a:tc>
                  <a:txBody>
                    <a:bodyPr/>
                    <a:lstStyle/>
                    <a:p>
                      <a:pPr algn="ctr"/>
                      <a:r>
                        <a:rPr kumimoji="1" lang="ja-JP" altLang="en-US" dirty="0" smtClean="0"/>
                        <a:t>市立福知山市民病院</a:t>
                      </a:r>
                      <a:endParaRPr kumimoji="1" lang="ja-JP" altLang="en-US" dirty="0"/>
                    </a:p>
                  </a:txBody>
                  <a:tcPr/>
                </a:tc>
                <a:tc>
                  <a:txBody>
                    <a:bodyPr/>
                    <a:lstStyle/>
                    <a:p>
                      <a:pPr algn="ctr"/>
                      <a:r>
                        <a:rPr kumimoji="1" lang="en-US" altLang="ja-JP" dirty="0" smtClean="0"/>
                        <a:t>3</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33%</a:t>
                      </a:r>
                      <a:endParaRPr kumimoji="1" lang="ja-JP" altLang="en-US" dirty="0"/>
                    </a:p>
                  </a:txBody>
                  <a:tcPr/>
                </a:tc>
              </a:tr>
              <a:tr h="472698">
                <a:tc>
                  <a:txBody>
                    <a:bodyPr/>
                    <a:lstStyle/>
                    <a:p>
                      <a:pPr algn="ctr"/>
                      <a:r>
                        <a:rPr kumimoji="1" lang="ja-JP" altLang="en-US" dirty="0" smtClean="0"/>
                        <a:t>公立豊岡病院出石医療センター</a:t>
                      </a:r>
                      <a:endParaRPr kumimoji="1" lang="ja-JP" altLang="en-US" dirty="0"/>
                    </a:p>
                  </a:txBody>
                  <a:tcPr/>
                </a:tc>
                <a:tc>
                  <a:txBody>
                    <a:bodyPr/>
                    <a:lstStyle/>
                    <a:p>
                      <a:pPr algn="ctr"/>
                      <a:r>
                        <a:rPr kumimoji="1" lang="en-US" altLang="ja-JP" dirty="0" smtClean="0"/>
                        <a:t>1</a:t>
                      </a:r>
                      <a:endParaRPr kumimoji="1" lang="ja-JP" altLang="en-US" dirty="0"/>
                    </a:p>
                  </a:txBody>
                  <a:tcPr/>
                </a:tc>
                <a:tc>
                  <a:txBody>
                    <a:bodyPr/>
                    <a:lstStyle/>
                    <a:p>
                      <a:pPr algn="ctr"/>
                      <a:r>
                        <a:rPr kumimoji="1" lang="en-US" altLang="ja-JP" dirty="0" smtClean="0"/>
                        <a:t>0</a:t>
                      </a:r>
                      <a:endParaRPr kumimoji="1" lang="ja-JP" altLang="en-US" dirty="0"/>
                    </a:p>
                  </a:txBody>
                  <a:tcPr/>
                </a:tc>
                <a:tc>
                  <a:txBody>
                    <a:bodyPr/>
                    <a:lstStyle/>
                    <a:p>
                      <a:pPr algn="ctr"/>
                      <a:r>
                        <a:rPr kumimoji="1" lang="en-US" altLang="ja-JP" dirty="0" smtClean="0"/>
                        <a:t>0%</a:t>
                      </a:r>
                      <a:endParaRPr kumimoji="1" lang="ja-JP" altLang="en-US" dirty="0"/>
                    </a:p>
                  </a:txBody>
                  <a:tcPr/>
                </a:tc>
              </a:tr>
              <a:tr h="472698">
                <a:tc>
                  <a:txBody>
                    <a:bodyPr/>
                    <a:lstStyle/>
                    <a:p>
                      <a:pPr algn="ctr"/>
                      <a:r>
                        <a:rPr kumimoji="1" lang="ja-JP" altLang="en-US" dirty="0" smtClean="0"/>
                        <a:t>松本協立病院</a:t>
                      </a:r>
                      <a:endParaRPr kumimoji="1" lang="ja-JP" altLang="en-US" dirty="0"/>
                    </a:p>
                  </a:txBody>
                  <a:tcPr/>
                </a:tc>
                <a:tc>
                  <a:txBody>
                    <a:bodyPr/>
                    <a:lstStyle/>
                    <a:p>
                      <a:pPr algn="ctr"/>
                      <a:r>
                        <a:rPr kumimoji="1" lang="en-US" altLang="ja-JP" dirty="0" smtClean="0"/>
                        <a:t>4</a:t>
                      </a:r>
                      <a:endParaRPr kumimoji="1" lang="ja-JP" altLang="en-US" dirty="0"/>
                    </a:p>
                  </a:txBody>
                  <a:tcPr/>
                </a:tc>
                <a:tc>
                  <a:txBody>
                    <a:bodyPr/>
                    <a:lstStyle/>
                    <a:p>
                      <a:pPr algn="ctr"/>
                      <a:r>
                        <a:rPr kumimoji="1" lang="en-US" altLang="ja-JP" dirty="0" smtClean="0"/>
                        <a:t>0</a:t>
                      </a:r>
                      <a:endParaRPr kumimoji="1" lang="ja-JP" altLang="en-US" dirty="0"/>
                    </a:p>
                  </a:txBody>
                  <a:tcPr/>
                </a:tc>
                <a:tc>
                  <a:txBody>
                    <a:bodyPr/>
                    <a:lstStyle/>
                    <a:p>
                      <a:pPr algn="ctr"/>
                      <a:r>
                        <a:rPr kumimoji="1" lang="en-US" altLang="ja-JP" dirty="0" smtClean="0"/>
                        <a:t>0%</a:t>
                      </a:r>
                      <a:endParaRPr kumimoji="1" lang="ja-JP" altLang="en-US" dirty="0"/>
                    </a:p>
                  </a:txBody>
                  <a:tcPr/>
                </a:tc>
              </a:tr>
              <a:tr h="472698">
                <a:tc>
                  <a:txBody>
                    <a:bodyPr/>
                    <a:lstStyle/>
                    <a:p>
                      <a:pPr algn="ctr"/>
                      <a:r>
                        <a:rPr kumimoji="1" lang="ja-JP" altLang="en-US" dirty="0" smtClean="0"/>
                        <a:t>済生会宇都宮病院</a:t>
                      </a:r>
                      <a:endParaRPr kumimoji="1" lang="ja-JP" altLang="en-US" dirty="0"/>
                    </a:p>
                  </a:txBody>
                  <a:tcPr/>
                </a:tc>
                <a:tc>
                  <a:txBody>
                    <a:bodyPr/>
                    <a:lstStyle/>
                    <a:p>
                      <a:pPr algn="ctr"/>
                      <a:r>
                        <a:rPr kumimoji="1" lang="en-US" altLang="ja-JP" dirty="0" smtClean="0"/>
                        <a:t>8</a:t>
                      </a:r>
                      <a:endParaRPr kumimoji="1" lang="ja-JP" altLang="en-US" dirty="0"/>
                    </a:p>
                  </a:txBody>
                  <a:tcPr/>
                </a:tc>
                <a:tc>
                  <a:txBody>
                    <a:bodyPr/>
                    <a:lstStyle/>
                    <a:p>
                      <a:pPr algn="ctr"/>
                      <a:r>
                        <a:rPr kumimoji="1" lang="en-US" altLang="ja-JP" dirty="0" smtClean="0"/>
                        <a:t>0</a:t>
                      </a:r>
                      <a:endParaRPr kumimoji="1" lang="ja-JP" altLang="en-US" dirty="0"/>
                    </a:p>
                  </a:txBody>
                  <a:tcPr/>
                </a:tc>
                <a:tc>
                  <a:txBody>
                    <a:bodyPr/>
                    <a:lstStyle/>
                    <a:p>
                      <a:pPr algn="ctr"/>
                      <a:r>
                        <a:rPr kumimoji="1" lang="en-US" altLang="ja-JP" dirty="0" smtClean="0"/>
                        <a:t>0%</a:t>
                      </a:r>
                      <a:endParaRPr kumimoji="1" lang="ja-JP" altLang="en-US" dirty="0"/>
                    </a:p>
                  </a:txBody>
                  <a:tcPr/>
                </a:tc>
              </a:tr>
            </a:tbl>
          </a:graphicData>
        </a:graphic>
      </p:graphicFrame>
    </p:spTree>
    <p:extLst>
      <p:ext uri="{BB962C8B-B14F-4D97-AF65-F5344CB8AC3E}">
        <p14:creationId xmlns:p14="http://schemas.microsoft.com/office/powerpoint/2010/main" val="406792884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47193" y="300456"/>
            <a:ext cx="5109091" cy="584775"/>
          </a:xfrm>
          <a:prstGeom prst="rect">
            <a:avLst/>
          </a:prstGeom>
          <a:noFill/>
        </p:spPr>
        <p:txBody>
          <a:bodyPr wrap="none" rtlCol="0">
            <a:spAutoFit/>
          </a:bodyPr>
          <a:lstStyle/>
          <a:p>
            <a:r>
              <a:rPr kumimoji="1" lang="ja-JP" altLang="en-US" sz="3200" dirty="0" smtClean="0"/>
              <a:t>アンケート結果のまとめ①</a:t>
            </a:r>
            <a:endParaRPr kumimoji="1" lang="ja-JP" altLang="en-US" sz="3200" dirty="0"/>
          </a:p>
        </p:txBody>
      </p:sp>
      <p:sp>
        <p:nvSpPr>
          <p:cNvPr id="3" name="テキスト ボックス 2"/>
          <p:cNvSpPr txBox="1"/>
          <p:nvPr/>
        </p:nvSpPr>
        <p:spPr>
          <a:xfrm>
            <a:off x="335607" y="2833293"/>
            <a:ext cx="8732261" cy="1569660"/>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ja-JP" altLang="en-US" sz="3200" dirty="0" smtClean="0"/>
              <a:t>専攻医の</a:t>
            </a:r>
            <a:r>
              <a:rPr lang="ja-JP" altLang="en-US" sz="3200" u="sng" dirty="0" smtClean="0"/>
              <a:t>獲得数</a:t>
            </a:r>
            <a:r>
              <a:rPr lang="ja-JP" altLang="en-US" sz="3200" dirty="0" smtClean="0"/>
              <a:t>は大学病院、市中大規模病院</a:t>
            </a:r>
            <a:endParaRPr lang="en-US" altLang="ja-JP" sz="3200" dirty="0" smtClean="0"/>
          </a:p>
          <a:p>
            <a:r>
              <a:rPr lang="en-US" altLang="ja-JP" sz="3200" dirty="0" smtClean="0"/>
              <a:t>  </a:t>
            </a:r>
            <a:r>
              <a:rPr lang="ja-JP" altLang="en-US" sz="3200" dirty="0" smtClean="0"/>
              <a:t>に多い傾向が示唆される</a:t>
            </a:r>
            <a:r>
              <a:rPr lang="en-US" altLang="ja-JP" sz="3200" dirty="0" smtClean="0"/>
              <a:t>(</a:t>
            </a:r>
            <a:r>
              <a:rPr lang="ja-JP" altLang="en-US" sz="3200" dirty="0" smtClean="0"/>
              <a:t>岡山は例外</a:t>
            </a:r>
            <a:r>
              <a:rPr lang="en-US" altLang="ja-JP" sz="3200" dirty="0" smtClean="0"/>
              <a:t>)</a:t>
            </a:r>
          </a:p>
        </p:txBody>
      </p:sp>
      <p:sp>
        <p:nvSpPr>
          <p:cNvPr id="4" name="テキスト ボックス 3"/>
          <p:cNvSpPr txBox="1"/>
          <p:nvPr/>
        </p:nvSpPr>
        <p:spPr>
          <a:xfrm>
            <a:off x="335606" y="4775717"/>
            <a:ext cx="8732261" cy="107721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ja-JP" altLang="en-US" sz="3200" dirty="0" smtClean="0"/>
              <a:t>そのような研修施設ほど募集数が多い設定</a:t>
            </a:r>
            <a:endParaRPr lang="en-US" altLang="ja-JP" sz="3200" dirty="0" smtClean="0"/>
          </a:p>
        </p:txBody>
      </p:sp>
      <p:sp>
        <p:nvSpPr>
          <p:cNvPr id="5" name="テキスト ボックス 4"/>
          <p:cNvSpPr txBox="1"/>
          <p:nvPr/>
        </p:nvSpPr>
        <p:spPr>
          <a:xfrm>
            <a:off x="335605" y="1569693"/>
            <a:ext cx="8732261" cy="95410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ja-JP" altLang="en-US" sz="3200" dirty="0" smtClean="0"/>
              <a:t>大学病院 </a:t>
            </a:r>
            <a:r>
              <a:rPr lang="en-US" altLang="ja-JP" sz="3200" dirty="0" smtClean="0"/>
              <a:t>4, </a:t>
            </a:r>
            <a:r>
              <a:rPr lang="ja-JP" altLang="en-US" sz="3200" dirty="0" smtClean="0"/>
              <a:t>市中病院 </a:t>
            </a:r>
            <a:r>
              <a:rPr lang="en-US" altLang="ja-JP" sz="3200" dirty="0" smtClean="0"/>
              <a:t>22</a:t>
            </a:r>
          </a:p>
        </p:txBody>
      </p:sp>
    </p:spTree>
    <p:extLst>
      <p:ext uri="{BB962C8B-B14F-4D97-AF65-F5344CB8AC3E}">
        <p14:creationId xmlns:p14="http://schemas.microsoft.com/office/powerpoint/2010/main" val="167205138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48441" y="2968214"/>
            <a:ext cx="6391493" cy="2123658"/>
          </a:xfrm>
          <a:prstGeom prst="rect">
            <a:avLst/>
          </a:prstGeom>
        </p:spPr>
        <p:txBody>
          <a:bodyPr wrap="none">
            <a:spAutoFit/>
          </a:bodyPr>
          <a:lstStyle/>
          <a:p>
            <a:pPr algn="ctr"/>
            <a:r>
              <a:rPr lang="ja-JP" altLang="en-US" sz="4400" dirty="0">
                <a:solidFill>
                  <a:prstClr val="black"/>
                </a:solidFill>
              </a:rPr>
              <a:t>理想の内科</a:t>
            </a:r>
            <a:r>
              <a:rPr lang="ja-JP" altLang="en-US" sz="4400" dirty="0" smtClean="0">
                <a:solidFill>
                  <a:prstClr val="black"/>
                </a:solidFill>
              </a:rPr>
              <a:t>研修について</a:t>
            </a:r>
            <a:endParaRPr lang="en-US" altLang="ja-JP" sz="4400" dirty="0" smtClean="0">
              <a:solidFill>
                <a:prstClr val="black"/>
              </a:solidFill>
            </a:endParaRPr>
          </a:p>
          <a:p>
            <a:pPr algn="ctr"/>
            <a:r>
              <a:rPr lang="ja-JP" altLang="en-US" sz="4400" dirty="0" smtClean="0">
                <a:solidFill>
                  <a:prstClr val="black"/>
                </a:solidFill>
              </a:rPr>
              <a:t>（内科専攻医</a:t>
            </a:r>
            <a:r>
              <a:rPr lang="en-US" altLang="ja-JP" sz="4400" dirty="0" smtClean="0">
                <a:solidFill>
                  <a:prstClr val="black"/>
                </a:solidFill>
              </a:rPr>
              <a:t>1</a:t>
            </a:r>
            <a:r>
              <a:rPr lang="ja-JP" altLang="en-US" sz="4400" dirty="0" smtClean="0">
                <a:solidFill>
                  <a:prstClr val="black"/>
                </a:solidFill>
              </a:rPr>
              <a:t>年目）</a:t>
            </a:r>
            <a:endParaRPr lang="en-US" altLang="ja-JP" sz="4400" dirty="0" smtClean="0">
              <a:solidFill>
                <a:prstClr val="black"/>
              </a:solidFill>
            </a:endParaRPr>
          </a:p>
          <a:p>
            <a:pPr algn="ctr"/>
            <a:r>
              <a:rPr lang="en-US" altLang="ja-JP" sz="4400" dirty="0" smtClean="0">
                <a:solidFill>
                  <a:prstClr val="black"/>
                </a:solidFill>
              </a:rPr>
              <a:t>29</a:t>
            </a:r>
            <a:r>
              <a:rPr lang="ja-JP" altLang="en-US" sz="4400" dirty="0" smtClean="0">
                <a:solidFill>
                  <a:prstClr val="black"/>
                </a:solidFill>
              </a:rPr>
              <a:t>名</a:t>
            </a:r>
            <a:endParaRPr lang="ja-JP" altLang="en-US" sz="4400" dirty="0"/>
          </a:p>
        </p:txBody>
      </p:sp>
    </p:spTree>
    <p:extLst>
      <p:ext uri="{BB962C8B-B14F-4D97-AF65-F5344CB8AC3E}">
        <p14:creationId xmlns:p14="http://schemas.microsoft.com/office/powerpoint/2010/main" val="321651469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658136" y="467496"/>
            <a:ext cx="4387740" cy="584775"/>
          </a:xfrm>
          <a:prstGeom prst="rect">
            <a:avLst/>
          </a:prstGeom>
          <a:noFill/>
        </p:spPr>
        <p:txBody>
          <a:bodyPr wrap="none" rtlCol="0">
            <a:spAutoFit/>
          </a:bodyPr>
          <a:lstStyle/>
          <a:p>
            <a:r>
              <a:rPr lang="ja-JP" altLang="en-US" sz="3200" dirty="0" smtClean="0"/>
              <a:t>内科専攻医</a:t>
            </a:r>
            <a:r>
              <a:rPr lang="en-US" altLang="ja-JP" sz="3200" dirty="0" smtClean="0"/>
              <a:t>29</a:t>
            </a:r>
            <a:r>
              <a:rPr lang="ja-JP" altLang="en-US" sz="3200" dirty="0" smtClean="0"/>
              <a:t>名の内訳</a:t>
            </a:r>
            <a:endParaRPr kumimoji="1" lang="ja-JP" altLang="en-US" sz="3200" dirty="0"/>
          </a:p>
        </p:txBody>
      </p:sp>
      <p:sp>
        <p:nvSpPr>
          <p:cNvPr id="4" name="テキスト ボックス 3"/>
          <p:cNvSpPr txBox="1"/>
          <p:nvPr/>
        </p:nvSpPr>
        <p:spPr>
          <a:xfrm>
            <a:off x="485876" y="1176514"/>
            <a:ext cx="8732261" cy="5016758"/>
          </a:xfrm>
          <a:prstGeom prst="rect">
            <a:avLst/>
          </a:prstGeom>
          <a:noFill/>
        </p:spPr>
        <p:txBody>
          <a:bodyPr wrap="square" rtlCol="0">
            <a:spAutoFit/>
          </a:bodyPr>
          <a:lstStyle/>
          <a:p>
            <a:pPr marL="457200" indent="-457200">
              <a:lnSpc>
                <a:spcPct val="200000"/>
              </a:lnSpc>
              <a:buFont typeface="Arial" panose="020B0604020202020204" pitchFamily="34" charset="0"/>
              <a:buChar char="•"/>
            </a:pPr>
            <a:r>
              <a:rPr lang="ja-JP" altLang="en-US" sz="3200" dirty="0" smtClean="0"/>
              <a:t>麻生飯塚病院　　　　　　　　　</a:t>
            </a:r>
            <a:r>
              <a:rPr lang="en-US" altLang="ja-JP" sz="3200" dirty="0" smtClean="0"/>
              <a:t>13</a:t>
            </a:r>
            <a:r>
              <a:rPr lang="ja-JP" altLang="en-US" sz="3200" dirty="0" smtClean="0"/>
              <a:t>名　</a:t>
            </a:r>
            <a:endParaRPr lang="en-US" altLang="ja-JP" sz="3200" dirty="0" smtClean="0"/>
          </a:p>
          <a:p>
            <a:pPr marL="285750" indent="-285750">
              <a:lnSpc>
                <a:spcPct val="200000"/>
              </a:lnSpc>
              <a:buFont typeface="Arial" panose="020B0604020202020204" pitchFamily="34" charset="0"/>
              <a:buChar char="•"/>
            </a:pPr>
            <a:r>
              <a:rPr lang="ja-JP" altLang="en-US" sz="3200" dirty="0" smtClean="0"/>
              <a:t>東京医療センター　　　　　　　  </a:t>
            </a:r>
            <a:r>
              <a:rPr lang="en-US" altLang="ja-JP" sz="3200" dirty="0" smtClean="0"/>
              <a:t>7</a:t>
            </a:r>
            <a:r>
              <a:rPr lang="ja-JP" altLang="en-US" sz="3200" dirty="0" smtClean="0"/>
              <a:t>名</a:t>
            </a:r>
            <a:endParaRPr lang="en-US" altLang="ja-JP" sz="3200" dirty="0" smtClean="0"/>
          </a:p>
          <a:p>
            <a:pPr marL="285750" indent="-285750">
              <a:lnSpc>
                <a:spcPct val="200000"/>
              </a:lnSpc>
              <a:buFont typeface="Arial" panose="020B0604020202020204" pitchFamily="34" charset="0"/>
              <a:buChar char="•"/>
            </a:pPr>
            <a:r>
              <a:rPr lang="ja-JP" altLang="en-US" sz="3200" dirty="0" smtClean="0"/>
              <a:t>大同病院　　　　　　　　　　　  </a:t>
            </a:r>
            <a:r>
              <a:rPr lang="en-US" altLang="ja-JP" sz="3200" dirty="0" smtClean="0"/>
              <a:t>4</a:t>
            </a:r>
            <a:r>
              <a:rPr lang="ja-JP" altLang="en-US" sz="3200" dirty="0" smtClean="0"/>
              <a:t>名</a:t>
            </a:r>
            <a:endParaRPr lang="en-US" altLang="ja-JP" sz="3200" dirty="0" smtClean="0"/>
          </a:p>
          <a:p>
            <a:pPr marL="285750" indent="-285750">
              <a:lnSpc>
                <a:spcPct val="200000"/>
              </a:lnSpc>
              <a:buFont typeface="Arial" panose="020B0604020202020204" pitchFamily="34" charset="0"/>
              <a:buChar char="•"/>
            </a:pPr>
            <a:r>
              <a:rPr lang="ja-JP" altLang="en-US" sz="3200" dirty="0" smtClean="0"/>
              <a:t>岡山大学病院　　　　　　　　　  </a:t>
            </a:r>
            <a:r>
              <a:rPr lang="en-US" altLang="ja-JP" sz="3200" dirty="0" smtClean="0"/>
              <a:t>3</a:t>
            </a:r>
            <a:r>
              <a:rPr lang="ja-JP" altLang="en-US" sz="3200" dirty="0" smtClean="0"/>
              <a:t>名</a:t>
            </a:r>
            <a:endParaRPr lang="en-US" altLang="ja-JP" sz="3200" dirty="0" smtClean="0"/>
          </a:p>
          <a:p>
            <a:pPr marL="285750" indent="-285750">
              <a:lnSpc>
                <a:spcPct val="200000"/>
              </a:lnSpc>
              <a:buFont typeface="Arial" panose="020B0604020202020204" pitchFamily="34" charset="0"/>
              <a:buChar char="•"/>
            </a:pPr>
            <a:r>
              <a:rPr lang="ja-JP" altLang="en-US" sz="3200" dirty="0" smtClean="0"/>
              <a:t>東京ベイ浦安市川医療センター　  </a:t>
            </a:r>
            <a:r>
              <a:rPr lang="en-US" altLang="ja-JP" sz="3200" dirty="0" smtClean="0"/>
              <a:t>2</a:t>
            </a:r>
            <a:r>
              <a:rPr lang="ja-JP" altLang="en-US" sz="3200" dirty="0" smtClean="0"/>
              <a:t>名</a:t>
            </a:r>
            <a:endParaRPr lang="en-US" altLang="ja-JP" sz="3200" dirty="0" smtClean="0"/>
          </a:p>
        </p:txBody>
      </p:sp>
      <p:sp>
        <p:nvSpPr>
          <p:cNvPr id="3" name="テキスト ボックス 2"/>
          <p:cNvSpPr txBox="1"/>
          <p:nvPr/>
        </p:nvSpPr>
        <p:spPr>
          <a:xfrm>
            <a:off x="2658136" y="6317515"/>
            <a:ext cx="6437981" cy="369332"/>
          </a:xfrm>
          <a:prstGeom prst="rect">
            <a:avLst/>
          </a:prstGeom>
          <a:noFill/>
        </p:spPr>
        <p:txBody>
          <a:bodyPr wrap="none" rtlCol="0">
            <a:spAutoFit/>
          </a:bodyPr>
          <a:lstStyle/>
          <a:p>
            <a:r>
              <a:rPr kumimoji="1" lang="en-US" altLang="ja-JP" dirty="0" smtClean="0"/>
              <a:t>※</a:t>
            </a:r>
            <a:r>
              <a:rPr kumimoji="1" lang="ja-JP" altLang="en-US" dirty="0" smtClean="0"/>
              <a:t>約</a:t>
            </a:r>
            <a:r>
              <a:rPr kumimoji="1" lang="en-US" altLang="ja-JP" dirty="0" smtClean="0"/>
              <a:t>28</a:t>
            </a:r>
            <a:r>
              <a:rPr kumimoji="1" lang="ja-JP" altLang="en-US" dirty="0" smtClean="0"/>
              <a:t>名は卒後</a:t>
            </a:r>
            <a:r>
              <a:rPr kumimoji="1" lang="en-US" altLang="ja-JP" dirty="0" smtClean="0"/>
              <a:t>3</a:t>
            </a:r>
            <a:r>
              <a:rPr kumimoji="1" lang="ja-JP" altLang="en-US" dirty="0" smtClean="0"/>
              <a:t>年目、</a:t>
            </a:r>
            <a:r>
              <a:rPr kumimoji="1" lang="en-US" altLang="ja-JP" dirty="0" smtClean="0"/>
              <a:t>1</a:t>
            </a:r>
            <a:r>
              <a:rPr kumimoji="1" lang="ja-JP" altLang="en-US" dirty="0" smtClean="0"/>
              <a:t>名のみ卒後</a:t>
            </a:r>
            <a:r>
              <a:rPr kumimoji="1" lang="en-US" altLang="ja-JP" dirty="0" smtClean="0"/>
              <a:t>9</a:t>
            </a:r>
            <a:r>
              <a:rPr kumimoji="1" lang="ja-JP" altLang="en-US" dirty="0" smtClean="0"/>
              <a:t>年目（全員が内科）</a:t>
            </a:r>
            <a:endParaRPr kumimoji="1" lang="ja-JP" altLang="en-US" dirty="0"/>
          </a:p>
        </p:txBody>
      </p:sp>
    </p:spTree>
    <p:extLst>
      <p:ext uri="{BB962C8B-B14F-4D97-AF65-F5344CB8AC3E}">
        <p14:creationId xmlns:p14="http://schemas.microsoft.com/office/powerpoint/2010/main" val="288060922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6742" y="217282"/>
            <a:ext cx="8901818" cy="6407623"/>
          </a:xfrm>
          <a:prstGeom prst="rect">
            <a:avLst/>
          </a:prstGeom>
          <a:ln>
            <a:noFill/>
          </a:ln>
          <a:effectLst>
            <a:softEdge rad="112500"/>
          </a:effectLst>
        </p:spPr>
      </p:pic>
    </p:spTree>
    <p:extLst>
      <p:ext uri="{BB962C8B-B14F-4D97-AF65-F5344CB8AC3E}">
        <p14:creationId xmlns:p14="http://schemas.microsoft.com/office/powerpoint/2010/main" val="365180144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994" cy="6340768"/>
          </a:xfrm>
          <a:prstGeom prst="rect">
            <a:avLst/>
          </a:prstGeom>
        </p:spPr>
      </p:pic>
    </p:spTree>
    <p:extLst>
      <p:ext uri="{BB962C8B-B14F-4D97-AF65-F5344CB8AC3E}">
        <p14:creationId xmlns:p14="http://schemas.microsoft.com/office/powerpoint/2010/main" val="42568679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図 1"/>
          <p:cNvPicPr>
            <a:picLocks noChangeAspect="1"/>
          </p:cNvPicPr>
          <p:nvPr/>
        </p:nvPicPr>
        <p:blipFill rotWithShape="1">
          <a:blip r:embed="rId2">
            <a:extLst>
              <a:ext uri="{28A0092B-C50C-407E-A947-70E740481C1C}">
                <a14:useLocalDpi xmlns:a14="http://schemas.microsoft.com/office/drawing/2010/main" val="0"/>
              </a:ext>
            </a:extLst>
          </a:blip>
          <a:srcRect b="614"/>
          <a:stretch/>
        </p:blipFill>
        <p:spPr>
          <a:xfrm>
            <a:off x="0" y="0"/>
            <a:ext cx="9144000" cy="5857592"/>
          </a:xfrm>
          <a:prstGeom prst="rect">
            <a:avLst/>
          </a:prstGeom>
        </p:spPr>
      </p:pic>
      <p:sp>
        <p:nvSpPr>
          <p:cNvPr id="3" name="テキスト ボックス 2"/>
          <p:cNvSpPr txBox="1"/>
          <p:nvPr/>
        </p:nvSpPr>
        <p:spPr>
          <a:xfrm>
            <a:off x="3663009" y="4977602"/>
            <a:ext cx="5211683" cy="954107"/>
          </a:xfrm>
          <a:prstGeom prst="rect">
            <a:avLst/>
          </a:prstGeom>
          <a:noFill/>
        </p:spPr>
        <p:txBody>
          <a:bodyPr wrap="none" rtlCol="0">
            <a:spAutoFit/>
          </a:bodyPr>
          <a:lstStyle/>
          <a:p>
            <a:r>
              <a:rPr kumimoji="1" lang="en-US" altLang="ja-JP" sz="2800" dirty="0" smtClean="0"/>
              <a:t>※</a:t>
            </a:r>
            <a:r>
              <a:rPr kumimoji="1" lang="ja-JP" altLang="en-US" sz="2800" dirty="0" smtClean="0"/>
              <a:t>内科専攻医全員が将来的に</a:t>
            </a:r>
            <a:endParaRPr kumimoji="1" lang="en-US" altLang="ja-JP" sz="2800" dirty="0" smtClean="0"/>
          </a:p>
          <a:p>
            <a:r>
              <a:rPr kumimoji="1" lang="ja-JP" altLang="en-US" sz="2800" dirty="0" smtClean="0"/>
              <a:t>サブスペ専門医を</a:t>
            </a:r>
            <a:r>
              <a:rPr lang="ja-JP" altLang="en-US" sz="2800" dirty="0" smtClean="0"/>
              <a:t>志望している</a:t>
            </a:r>
            <a:endParaRPr kumimoji="1" lang="en-US" altLang="ja-JP" sz="2800" dirty="0" smtClean="0"/>
          </a:p>
        </p:txBody>
      </p:sp>
      <p:sp>
        <p:nvSpPr>
          <p:cNvPr id="4" name="テキスト ボックス 3"/>
          <p:cNvSpPr txBox="1"/>
          <p:nvPr/>
        </p:nvSpPr>
        <p:spPr>
          <a:xfrm>
            <a:off x="888940" y="929195"/>
            <a:ext cx="7366119" cy="523220"/>
          </a:xfrm>
          <a:prstGeom prst="rect">
            <a:avLst/>
          </a:prstGeom>
          <a:noFill/>
        </p:spPr>
        <p:txBody>
          <a:bodyPr wrap="none" rtlCol="0">
            <a:spAutoFit/>
          </a:bodyPr>
          <a:lstStyle/>
          <a:p>
            <a:r>
              <a:rPr lang="ja-JP" altLang="en-US" sz="2800" dirty="0" smtClean="0"/>
              <a:t>①現時点で内科専門医取得のみと考えている</a:t>
            </a:r>
            <a:endParaRPr kumimoji="1" lang="en-US" altLang="ja-JP" sz="2800" dirty="0" smtClean="0"/>
          </a:p>
        </p:txBody>
      </p:sp>
    </p:spTree>
    <p:extLst>
      <p:ext uri="{BB962C8B-B14F-4D97-AF65-F5344CB8AC3E}">
        <p14:creationId xmlns:p14="http://schemas.microsoft.com/office/powerpoint/2010/main" val="3953699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b="1841"/>
          <a:stretch/>
        </p:blipFill>
        <p:spPr>
          <a:xfrm>
            <a:off x="-1" y="63374"/>
            <a:ext cx="9144001" cy="5911913"/>
          </a:xfrm>
          <a:prstGeom prst="rect">
            <a:avLst/>
          </a:prstGeom>
        </p:spPr>
      </p:pic>
      <p:sp>
        <p:nvSpPr>
          <p:cNvPr id="4" name="テキスト ボックス 3"/>
          <p:cNvSpPr txBox="1"/>
          <p:nvPr/>
        </p:nvSpPr>
        <p:spPr>
          <a:xfrm>
            <a:off x="888939" y="1010676"/>
            <a:ext cx="7366119" cy="523220"/>
          </a:xfrm>
          <a:prstGeom prst="rect">
            <a:avLst/>
          </a:prstGeom>
          <a:noFill/>
        </p:spPr>
        <p:txBody>
          <a:bodyPr wrap="none" rtlCol="0">
            <a:spAutoFit/>
          </a:bodyPr>
          <a:lstStyle/>
          <a:p>
            <a:r>
              <a:rPr lang="ja-JP" altLang="en-US" sz="2800" dirty="0" smtClean="0"/>
              <a:t>②何らかのサブスペ専門医取得を考えている</a:t>
            </a:r>
            <a:endParaRPr kumimoji="1" lang="en-US" altLang="ja-JP" sz="2800" dirty="0" smtClean="0"/>
          </a:p>
        </p:txBody>
      </p:sp>
    </p:spTree>
    <p:extLst>
      <p:ext uri="{BB962C8B-B14F-4D97-AF65-F5344CB8AC3E}">
        <p14:creationId xmlns:p14="http://schemas.microsoft.com/office/powerpoint/2010/main" val="41653188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9144000" cy="6638876"/>
          </a:xfrm>
          <a:prstGeom prst="rect">
            <a:avLst/>
          </a:prstGeom>
        </p:spPr>
      </p:pic>
    </p:spTree>
    <p:extLst>
      <p:ext uri="{BB962C8B-B14F-4D97-AF65-F5344CB8AC3E}">
        <p14:creationId xmlns:p14="http://schemas.microsoft.com/office/powerpoint/2010/main" val="594711896"/>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1897"/>
            <a:ext cx="9144000" cy="6240483"/>
          </a:xfrm>
          <a:prstGeom prst="rect">
            <a:avLst/>
          </a:prstGeom>
        </p:spPr>
      </p:pic>
      <p:sp>
        <p:nvSpPr>
          <p:cNvPr id="4" name="テキスト ボックス 3"/>
          <p:cNvSpPr txBox="1"/>
          <p:nvPr/>
        </p:nvSpPr>
        <p:spPr>
          <a:xfrm>
            <a:off x="150264" y="4950442"/>
            <a:ext cx="7709162" cy="1631216"/>
          </a:xfrm>
          <a:prstGeom prst="rect">
            <a:avLst/>
          </a:prstGeom>
          <a:noFill/>
        </p:spPr>
        <p:txBody>
          <a:bodyPr wrap="none" rtlCol="0">
            <a:spAutoFit/>
          </a:bodyPr>
          <a:lstStyle/>
          <a:p>
            <a:r>
              <a:rPr kumimoji="1" lang="en-US" altLang="ja-JP" sz="2000" dirty="0" smtClean="0"/>
              <a:t>※</a:t>
            </a:r>
            <a:r>
              <a:rPr kumimoji="1" lang="ja-JP" altLang="en-US" sz="2000" dirty="0" smtClean="0"/>
              <a:t>総合内科的診療能力：</a:t>
            </a:r>
            <a:endParaRPr kumimoji="1" lang="en-US" altLang="ja-JP" sz="2000" dirty="0" smtClean="0"/>
          </a:p>
          <a:p>
            <a:r>
              <a:rPr lang="ja-JP" altLang="en-US" sz="2000" dirty="0" smtClean="0"/>
              <a:t>「内科一般の診療技能に加え心理社会的視点もふまえて</a:t>
            </a:r>
            <a:endParaRPr lang="en-US" altLang="ja-JP" sz="2000" dirty="0" smtClean="0"/>
          </a:p>
          <a:p>
            <a:r>
              <a:rPr lang="ja-JP" altLang="en-US" sz="2000" dirty="0" smtClean="0"/>
              <a:t>高齢者診療にまつわる諸問題に対応できる能力」</a:t>
            </a:r>
            <a:endParaRPr lang="en-US" altLang="ja-JP" sz="2000" dirty="0" smtClean="0"/>
          </a:p>
          <a:p>
            <a:r>
              <a:rPr kumimoji="1" lang="en-US" altLang="ja-JP" sz="2000" dirty="0" smtClean="0"/>
              <a:t>※</a:t>
            </a:r>
            <a:r>
              <a:rPr kumimoji="1" lang="ja-JP" altLang="en-US" sz="2000" dirty="0" smtClean="0"/>
              <a:t>総合内科：</a:t>
            </a:r>
            <a:endParaRPr kumimoji="1" lang="en-US" altLang="ja-JP" sz="2000" dirty="0" smtClean="0"/>
          </a:p>
          <a:p>
            <a:r>
              <a:rPr lang="ja-JP" altLang="en-US" sz="2000" dirty="0" smtClean="0"/>
              <a:t>「</a:t>
            </a:r>
            <a:r>
              <a:rPr lang="ja-JP" altLang="en-US" sz="2000" dirty="0"/>
              <a:t>その能力を修得するための研修環境・スタッフ（物・ヒト） </a:t>
            </a:r>
            <a:r>
              <a:rPr lang="ja-JP" altLang="en-US" sz="2000" dirty="0" smtClean="0"/>
              <a:t>」</a:t>
            </a:r>
            <a:endParaRPr kumimoji="1" lang="en-US" altLang="ja-JP" sz="2000" dirty="0" smtClean="0"/>
          </a:p>
        </p:txBody>
      </p:sp>
    </p:spTree>
    <p:extLst>
      <p:ext uri="{BB962C8B-B14F-4D97-AF65-F5344CB8AC3E}">
        <p14:creationId xmlns:p14="http://schemas.microsoft.com/office/powerpoint/2010/main" val="431776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45378" y="416378"/>
            <a:ext cx="1415772" cy="584775"/>
          </a:xfrm>
          <a:prstGeom prst="rect">
            <a:avLst/>
          </a:prstGeom>
          <a:noFill/>
        </p:spPr>
        <p:txBody>
          <a:bodyPr wrap="none" rtlCol="0">
            <a:spAutoFit/>
          </a:bodyPr>
          <a:lstStyle/>
          <a:p>
            <a:r>
              <a:rPr kumimoji="1" lang="ja-JP" altLang="en-US" sz="3200" dirty="0" smtClean="0"/>
              <a:t>背景①</a:t>
            </a:r>
            <a:endParaRPr kumimoji="1" lang="ja-JP" altLang="en-US" sz="3200" dirty="0"/>
          </a:p>
        </p:txBody>
      </p:sp>
      <p:sp>
        <p:nvSpPr>
          <p:cNvPr id="3" name="テキスト ボックス 2"/>
          <p:cNvSpPr txBox="1"/>
          <p:nvPr/>
        </p:nvSpPr>
        <p:spPr>
          <a:xfrm>
            <a:off x="278680" y="1916838"/>
            <a:ext cx="8593468" cy="4154984"/>
          </a:xfrm>
          <a:prstGeom prst="rect">
            <a:avLst/>
          </a:prstGeom>
          <a:noFill/>
        </p:spPr>
        <p:txBody>
          <a:bodyPr wrap="square" rtlCol="0">
            <a:spAutoFit/>
          </a:bodyPr>
          <a:lstStyle/>
          <a:p>
            <a:pPr marL="285750" indent="-285750">
              <a:buFont typeface="Arial" panose="020B0604020202020204" pitchFamily="34" charset="0"/>
              <a:buChar char="•"/>
            </a:pPr>
            <a:r>
              <a:rPr lang="ja-JP" altLang="en-US" sz="2400" dirty="0"/>
              <a:t>新・内科専門医制度は従来の初期</a:t>
            </a:r>
            <a:r>
              <a:rPr lang="ja-JP" altLang="en-US" sz="2400" dirty="0" smtClean="0"/>
              <a:t>研修後、</a:t>
            </a:r>
            <a:r>
              <a:rPr lang="en-US" altLang="ja-JP" sz="2400" dirty="0" smtClean="0"/>
              <a:t>1 </a:t>
            </a:r>
            <a:r>
              <a:rPr lang="ja-JP" altLang="en-US" sz="2400" dirty="0"/>
              <a:t>年の専門研修で内科認定医が取得可能な制度への反省から</a:t>
            </a:r>
            <a:r>
              <a:rPr lang="ja-JP" altLang="en-US" sz="2400" dirty="0" smtClean="0"/>
              <a:t>より充実した</a:t>
            </a:r>
            <a:r>
              <a:rPr lang="ja-JP" altLang="en-US" sz="2400" dirty="0"/>
              <a:t>内科研修を目指して施行されたものである</a:t>
            </a:r>
            <a:r>
              <a:rPr lang="ja-JP" altLang="en-US" sz="2400" dirty="0" smtClean="0"/>
              <a:t>。</a:t>
            </a:r>
            <a:endParaRPr lang="en-US" altLang="ja-JP" sz="2400" dirty="0" smtClean="0"/>
          </a:p>
          <a:p>
            <a:endParaRPr lang="en-US" altLang="ja-JP" sz="2400" dirty="0" smtClean="0"/>
          </a:p>
          <a:p>
            <a:pPr marL="285750" indent="-285750">
              <a:buFont typeface="Arial" panose="020B0604020202020204" pitchFamily="34" charset="0"/>
              <a:buChar char="•"/>
            </a:pPr>
            <a:endParaRPr lang="en-US" altLang="ja-JP" sz="2400" dirty="0"/>
          </a:p>
          <a:p>
            <a:pPr marL="285750" indent="-285750">
              <a:buFont typeface="Arial" panose="020B0604020202020204" pitchFamily="34" charset="0"/>
              <a:buChar char="•"/>
            </a:pPr>
            <a:r>
              <a:rPr lang="ja-JP" altLang="en-US" sz="2400" dirty="0" smtClean="0"/>
              <a:t>しかし、その後</a:t>
            </a:r>
            <a:r>
              <a:rPr lang="ja-JP" altLang="en-US" sz="2400" dirty="0"/>
              <a:t>の度重なる見直しに</a:t>
            </a:r>
            <a:r>
              <a:rPr lang="ja-JP" altLang="en-US" sz="2400" dirty="0" smtClean="0"/>
              <a:t>より結局は</a:t>
            </a:r>
            <a:r>
              <a:rPr lang="ja-JP" altLang="en-US" sz="2400" u="sng" dirty="0" smtClean="0"/>
              <a:t>各分野</a:t>
            </a:r>
            <a:r>
              <a:rPr lang="ja-JP" altLang="en-US" sz="2400" u="sng" dirty="0"/>
              <a:t>の病 歴要約の収集とサブスペシャリティ研修との関わりをどのようにする</a:t>
            </a:r>
            <a:r>
              <a:rPr lang="ja-JP" altLang="en-US" sz="2400" u="sng" dirty="0" smtClean="0"/>
              <a:t>か</a:t>
            </a:r>
            <a:r>
              <a:rPr lang="ja-JP" altLang="en-US" sz="2400" dirty="0" smtClean="0"/>
              <a:t>、と</a:t>
            </a:r>
            <a:r>
              <a:rPr lang="ja-JP" altLang="en-US" sz="2400" dirty="0"/>
              <a:t>いう議論に終始</a:t>
            </a:r>
            <a:r>
              <a:rPr lang="ja-JP" altLang="en-US" sz="2400" dirty="0" smtClean="0"/>
              <a:t>し</a:t>
            </a:r>
            <a:r>
              <a:rPr lang="ja-JP" altLang="en-US" sz="2400" b="1" dirty="0" smtClean="0"/>
              <a:t>今</a:t>
            </a:r>
            <a:r>
              <a:rPr lang="ja-JP" altLang="en-US" sz="2400" b="1" dirty="0"/>
              <a:t>の日本に</a:t>
            </a:r>
            <a:r>
              <a:rPr lang="ja-JP" altLang="en-US" sz="2400" b="1" dirty="0" smtClean="0"/>
              <a:t>求められる</a:t>
            </a:r>
            <a:r>
              <a:rPr lang="ja-JP" altLang="en-US" sz="2400" b="1" dirty="0"/>
              <a:t>理想の内科医とは何</a:t>
            </a:r>
            <a:r>
              <a:rPr lang="ja-JP" altLang="en-US" sz="2400" b="1" dirty="0" smtClean="0"/>
              <a:t>で、どの</a:t>
            </a:r>
            <a:r>
              <a:rPr lang="ja-JP" altLang="en-US" sz="2400" b="1" dirty="0"/>
              <a:t>ように研鑽</a:t>
            </a:r>
            <a:r>
              <a:rPr lang="ja-JP" altLang="en-US" sz="2400" b="1" dirty="0" smtClean="0"/>
              <a:t>し、そして</a:t>
            </a:r>
            <a:r>
              <a:rPr lang="ja-JP" altLang="en-US" sz="2400" b="1" dirty="0"/>
              <a:t>維持していくの</a:t>
            </a:r>
            <a:r>
              <a:rPr lang="ja-JP" altLang="en-US" sz="2400" b="1" dirty="0" smtClean="0"/>
              <a:t>か</a:t>
            </a:r>
            <a:r>
              <a:rPr lang="ja-JP" altLang="en-US" sz="2400" dirty="0" smtClean="0"/>
              <a:t>、と</a:t>
            </a:r>
            <a:r>
              <a:rPr lang="ja-JP" altLang="en-US" sz="2400" dirty="0"/>
              <a:t>いう本質的な議論が未だ不十分な感が</a:t>
            </a:r>
            <a:r>
              <a:rPr lang="ja-JP" altLang="en-US" sz="2400" dirty="0" smtClean="0"/>
              <a:t>否めない</a:t>
            </a:r>
            <a:r>
              <a:rPr lang="ja-JP" altLang="en-US" sz="2400" dirty="0"/>
              <a:t>。</a:t>
            </a:r>
            <a:endParaRPr kumimoji="1" lang="ja-JP" altLang="en-US" sz="2400" dirty="0"/>
          </a:p>
        </p:txBody>
      </p:sp>
    </p:spTree>
    <p:extLst>
      <p:ext uri="{BB962C8B-B14F-4D97-AF65-F5344CB8AC3E}">
        <p14:creationId xmlns:p14="http://schemas.microsoft.com/office/powerpoint/2010/main" val="204095867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rotWithShape="1">
          <a:blip r:embed="rId2">
            <a:extLst>
              <a:ext uri="{28A0092B-C50C-407E-A947-70E740481C1C}">
                <a14:useLocalDpi xmlns:a14="http://schemas.microsoft.com/office/drawing/2010/main" val="0"/>
              </a:ext>
            </a:extLst>
          </a:blip>
          <a:srcRect b="4404"/>
          <a:stretch/>
        </p:blipFill>
        <p:spPr>
          <a:xfrm>
            <a:off x="0" y="0"/>
            <a:ext cx="9144000" cy="6147303"/>
          </a:xfrm>
          <a:prstGeom prst="rect">
            <a:avLst/>
          </a:prstGeom>
        </p:spPr>
      </p:pic>
      <p:sp>
        <p:nvSpPr>
          <p:cNvPr id="4" name="テキスト ボックス 3"/>
          <p:cNvSpPr txBox="1"/>
          <p:nvPr/>
        </p:nvSpPr>
        <p:spPr>
          <a:xfrm>
            <a:off x="1709678" y="6317515"/>
            <a:ext cx="5724644" cy="369332"/>
          </a:xfrm>
          <a:prstGeom prst="rect">
            <a:avLst/>
          </a:prstGeom>
          <a:noFill/>
        </p:spPr>
        <p:txBody>
          <a:bodyPr wrap="none" rtlCol="0">
            <a:spAutoFit/>
          </a:bodyPr>
          <a:lstStyle/>
          <a:p>
            <a:r>
              <a:rPr kumimoji="1" lang="en-US" altLang="ja-JP" dirty="0" smtClean="0"/>
              <a:t>※</a:t>
            </a:r>
            <a:r>
              <a:rPr kumimoji="1" lang="ja-JP" altLang="en-US" dirty="0" smtClean="0"/>
              <a:t>不透明な部分が多く不安、前のままの方がよかった</a:t>
            </a:r>
            <a:endParaRPr kumimoji="1" lang="ja-JP" altLang="en-US" dirty="0"/>
          </a:p>
        </p:txBody>
      </p:sp>
    </p:spTree>
    <p:extLst>
      <p:ext uri="{BB962C8B-B14F-4D97-AF65-F5344CB8AC3E}">
        <p14:creationId xmlns:p14="http://schemas.microsoft.com/office/powerpoint/2010/main" val="185234288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47193" y="300456"/>
            <a:ext cx="5109091" cy="584775"/>
          </a:xfrm>
          <a:prstGeom prst="rect">
            <a:avLst/>
          </a:prstGeom>
          <a:noFill/>
        </p:spPr>
        <p:txBody>
          <a:bodyPr wrap="none" rtlCol="0">
            <a:spAutoFit/>
          </a:bodyPr>
          <a:lstStyle/>
          <a:p>
            <a:r>
              <a:rPr kumimoji="1" lang="ja-JP" altLang="en-US" sz="3200" dirty="0" smtClean="0"/>
              <a:t>アンケート結果のまとめ②</a:t>
            </a:r>
            <a:endParaRPr kumimoji="1" lang="ja-JP" altLang="en-US" sz="3200" dirty="0"/>
          </a:p>
        </p:txBody>
      </p:sp>
      <p:sp>
        <p:nvSpPr>
          <p:cNvPr id="3" name="テキスト ボックス 2"/>
          <p:cNvSpPr txBox="1"/>
          <p:nvPr/>
        </p:nvSpPr>
        <p:spPr>
          <a:xfrm>
            <a:off x="335605" y="1569693"/>
            <a:ext cx="8732261" cy="107721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ja-JP" altLang="en-US" sz="3200" dirty="0" smtClean="0"/>
              <a:t>内科専攻医は将来的にサブスペ専門医を志望</a:t>
            </a:r>
            <a:endParaRPr lang="en-US" altLang="ja-JP" sz="3200" dirty="0" smtClean="0"/>
          </a:p>
        </p:txBody>
      </p:sp>
      <p:sp>
        <p:nvSpPr>
          <p:cNvPr id="4" name="テキスト ボックス 3"/>
          <p:cNvSpPr txBox="1"/>
          <p:nvPr/>
        </p:nvSpPr>
        <p:spPr>
          <a:xfrm>
            <a:off x="335604" y="2731208"/>
            <a:ext cx="8732261" cy="95410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ja-JP" altLang="en-US" sz="3200" dirty="0" smtClean="0"/>
              <a:t>総合内科的研修を重視</a:t>
            </a:r>
            <a:endParaRPr lang="en-US" altLang="ja-JP" sz="3200" dirty="0" smtClean="0"/>
          </a:p>
        </p:txBody>
      </p:sp>
      <p:sp>
        <p:nvSpPr>
          <p:cNvPr id="5" name="テキスト ボックス 4"/>
          <p:cNvSpPr txBox="1"/>
          <p:nvPr/>
        </p:nvSpPr>
        <p:spPr>
          <a:xfrm>
            <a:off x="335604" y="3892723"/>
            <a:ext cx="8732261" cy="95410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ja-JP" altLang="en-US" sz="3200" dirty="0" smtClean="0"/>
              <a:t>研修方法については意見が分かれる</a:t>
            </a:r>
            <a:endParaRPr lang="en-US" altLang="ja-JP" sz="3200" dirty="0" smtClean="0"/>
          </a:p>
        </p:txBody>
      </p:sp>
      <p:sp>
        <p:nvSpPr>
          <p:cNvPr id="6" name="テキスト ボックス 5"/>
          <p:cNvSpPr txBox="1"/>
          <p:nvPr/>
        </p:nvSpPr>
        <p:spPr>
          <a:xfrm>
            <a:off x="335603" y="5054238"/>
            <a:ext cx="8732261" cy="95410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ja-JP" altLang="en-US" sz="3200" dirty="0" smtClean="0"/>
              <a:t>新制度については批判的な意見が目立つ</a:t>
            </a:r>
            <a:endParaRPr lang="en-US" altLang="ja-JP" sz="3200" dirty="0" smtClean="0"/>
          </a:p>
        </p:txBody>
      </p:sp>
    </p:spTree>
    <p:extLst>
      <p:ext uri="{BB962C8B-B14F-4D97-AF65-F5344CB8AC3E}">
        <p14:creationId xmlns:p14="http://schemas.microsoft.com/office/powerpoint/2010/main" val="2479753079"/>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正方形/長方形 2"/>
          <p:cNvSpPr/>
          <p:nvPr/>
        </p:nvSpPr>
        <p:spPr>
          <a:xfrm>
            <a:off x="1448441" y="2262047"/>
            <a:ext cx="6391493" cy="2123658"/>
          </a:xfrm>
          <a:prstGeom prst="rect">
            <a:avLst/>
          </a:prstGeom>
        </p:spPr>
        <p:txBody>
          <a:bodyPr wrap="none">
            <a:spAutoFit/>
          </a:bodyPr>
          <a:lstStyle/>
          <a:p>
            <a:pPr algn="ctr"/>
            <a:r>
              <a:rPr lang="ja-JP" altLang="en-US" sz="4400" dirty="0">
                <a:solidFill>
                  <a:prstClr val="black"/>
                </a:solidFill>
              </a:rPr>
              <a:t>理想の内科</a:t>
            </a:r>
            <a:r>
              <a:rPr lang="ja-JP" altLang="en-US" sz="4400" dirty="0" smtClean="0">
                <a:solidFill>
                  <a:prstClr val="black"/>
                </a:solidFill>
              </a:rPr>
              <a:t>研修について</a:t>
            </a:r>
            <a:endParaRPr lang="en-US" altLang="ja-JP" sz="4400" dirty="0" smtClean="0">
              <a:solidFill>
                <a:prstClr val="black"/>
              </a:solidFill>
            </a:endParaRPr>
          </a:p>
          <a:p>
            <a:pPr algn="ctr"/>
            <a:r>
              <a:rPr lang="ja-JP" altLang="en-US" sz="4400" dirty="0" smtClean="0">
                <a:solidFill>
                  <a:prstClr val="black"/>
                </a:solidFill>
              </a:rPr>
              <a:t>（会場参加者）</a:t>
            </a:r>
            <a:endParaRPr lang="en-US" altLang="ja-JP" sz="4400" dirty="0" smtClean="0">
              <a:solidFill>
                <a:prstClr val="black"/>
              </a:solidFill>
            </a:endParaRPr>
          </a:p>
          <a:p>
            <a:pPr algn="ctr"/>
            <a:r>
              <a:rPr lang="en-US" altLang="ja-JP" sz="4400" dirty="0" smtClean="0">
                <a:solidFill>
                  <a:prstClr val="black"/>
                </a:solidFill>
              </a:rPr>
              <a:t>10</a:t>
            </a:r>
            <a:r>
              <a:rPr lang="ja-JP" altLang="en-US" sz="4400" dirty="0" smtClean="0">
                <a:solidFill>
                  <a:prstClr val="black"/>
                </a:solidFill>
              </a:rPr>
              <a:t>名</a:t>
            </a:r>
            <a:endParaRPr lang="ja-JP" altLang="en-US" sz="4400" dirty="0"/>
          </a:p>
        </p:txBody>
      </p:sp>
    </p:spTree>
    <p:extLst>
      <p:ext uri="{BB962C8B-B14F-4D97-AF65-F5344CB8AC3E}">
        <p14:creationId xmlns:p14="http://schemas.microsoft.com/office/powerpoint/2010/main" val="2981408065"/>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289700"/>
            <a:ext cx="9659588" cy="6283116"/>
          </a:xfrm>
          <a:prstGeom prst="rect">
            <a:avLst/>
          </a:prstGeom>
        </p:spPr>
      </p:pic>
    </p:spTree>
    <p:extLst>
      <p:ext uri="{BB962C8B-B14F-4D97-AF65-F5344CB8AC3E}">
        <p14:creationId xmlns:p14="http://schemas.microsoft.com/office/powerpoint/2010/main" val="7548800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2071" y="831230"/>
            <a:ext cx="9766323" cy="5444043"/>
          </a:xfrm>
          <a:prstGeom prst="rect">
            <a:avLst/>
          </a:prstGeom>
        </p:spPr>
      </p:pic>
    </p:spTree>
    <p:extLst>
      <p:ext uri="{BB962C8B-B14F-4D97-AF65-F5344CB8AC3E}">
        <p14:creationId xmlns:p14="http://schemas.microsoft.com/office/powerpoint/2010/main" val="234926286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図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4523" y="385253"/>
            <a:ext cx="9813087" cy="5789062"/>
          </a:xfrm>
          <a:prstGeom prst="rect">
            <a:avLst/>
          </a:prstGeom>
        </p:spPr>
      </p:pic>
    </p:spTree>
    <p:extLst>
      <p:ext uri="{BB962C8B-B14F-4D97-AF65-F5344CB8AC3E}">
        <p14:creationId xmlns:p14="http://schemas.microsoft.com/office/powerpoint/2010/main" val="121098818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147193" y="300456"/>
            <a:ext cx="5109091" cy="584775"/>
          </a:xfrm>
          <a:prstGeom prst="rect">
            <a:avLst/>
          </a:prstGeom>
          <a:noFill/>
        </p:spPr>
        <p:txBody>
          <a:bodyPr wrap="none" rtlCol="0">
            <a:spAutoFit/>
          </a:bodyPr>
          <a:lstStyle/>
          <a:p>
            <a:r>
              <a:rPr kumimoji="1" lang="ja-JP" altLang="en-US" sz="3200" dirty="0" smtClean="0"/>
              <a:t>アンケート結果のまとめ</a:t>
            </a:r>
            <a:r>
              <a:rPr lang="ja-JP" altLang="en-US" sz="3200" dirty="0"/>
              <a:t>③</a:t>
            </a:r>
            <a:endParaRPr kumimoji="1" lang="ja-JP" altLang="en-US" sz="3200" dirty="0"/>
          </a:p>
        </p:txBody>
      </p:sp>
      <p:sp>
        <p:nvSpPr>
          <p:cNvPr id="4" name="テキスト ボックス 3"/>
          <p:cNvSpPr txBox="1"/>
          <p:nvPr/>
        </p:nvSpPr>
        <p:spPr>
          <a:xfrm>
            <a:off x="840115" y="3011649"/>
            <a:ext cx="8732261" cy="107721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ja-JP" altLang="en-US" sz="3200" dirty="0" smtClean="0"/>
              <a:t>総合内科的研修中心＞各専門科並行</a:t>
            </a:r>
            <a:endParaRPr lang="en-US" altLang="ja-JP" sz="3200" dirty="0" smtClean="0"/>
          </a:p>
        </p:txBody>
      </p:sp>
      <p:sp>
        <p:nvSpPr>
          <p:cNvPr id="5" name="テキスト ボックス 4"/>
          <p:cNvSpPr txBox="1"/>
          <p:nvPr/>
        </p:nvSpPr>
        <p:spPr>
          <a:xfrm>
            <a:off x="840116" y="1815256"/>
            <a:ext cx="8732261" cy="1077218"/>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ja-JP" altLang="en-US" sz="3200" dirty="0" smtClean="0"/>
              <a:t>総合内科的研修を重視は専攻医と同様</a:t>
            </a:r>
            <a:endParaRPr lang="en-US" altLang="ja-JP" sz="3200" dirty="0" smtClean="0"/>
          </a:p>
        </p:txBody>
      </p:sp>
      <p:sp>
        <p:nvSpPr>
          <p:cNvPr id="6" name="テキスト ボックス 5"/>
          <p:cNvSpPr txBox="1"/>
          <p:nvPr/>
        </p:nvSpPr>
        <p:spPr>
          <a:xfrm>
            <a:off x="840116" y="4208043"/>
            <a:ext cx="8732261" cy="954107"/>
          </a:xfrm>
          <a:prstGeom prst="rect">
            <a:avLst/>
          </a:prstGeom>
          <a:noFill/>
        </p:spPr>
        <p:txBody>
          <a:bodyPr wrap="square" rtlCol="0">
            <a:spAutoFit/>
          </a:bodyPr>
          <a:lstStyle/>
          <a:p>
            <a:pPr marL="285750" indent="-285750">
              <a:lnSpc>
                <a:spcPct val="200000"/>
              </a:lnSpc>
              <a:buFont typeface="Arial" panose="020B0604020202020204" pitchFamily="34" charset="0"/>
              <a:buChar char="•"/>
            </a:pPr>
            <a:r>
              <a:rPr lang="ja-JP" altLang="en-US" sz="3200" dirty="0" smtClean="0"/>
              <a:t>地域医療への懸念、研修への不満</a:t>
            </a:r>
            <a:endParaRPr lang="en-US" altLang="ja-JP" sz="3200" dirty="0" smtClean="0"/>
          </a:p>
        </p:txBody>
      </p:sp>
    </p:spTree>
    <p:extLst>
      <p:ext uri="{BB962C8B-B14F-4D97-AF65-F5344CB8AC3E}">
        <p14:creationId xmlns:p14="http://schemas.microsoft.com/office/powerpoint/2010/main" val="3205130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845378" y="416378"/>
            <a:ext cx="1415772" cy="584775"/>
          </a:xfrm>
          <a:prstGeom prst="rect">
            <a:avLst/>
          </a:prstGeom>
          <a:noFill/>
        </p:spPr>
        <p:txBody>
          <a:bodyPr wrap="none" rtlCol="0">
            <a:spAutoFit/>
          </a:bodyPr>
          <a:lstStyle/>
          <a:p>
            <a:r>
              <a:rPr kumimoji="1" lang="ja-JP" altLang="en-US" sz="3200" dirty="0" smtClean="0"/>
              <a:t>背景②</a:t>
            </a:r>
            <a:endParaRPr kumimoji="1" lang="ja-JP" altLang="en-US" sz="3200" dirty="0"/>
          </a:p>
        </p:txBody>
      </p:sp>
      <p:sp>
        <p:nvSpPr>
          <p:cNvPr id="3" name="テキスト ボックス 2"/>
          <p:cNvSpPr txBox="1"/>
          <p:nvPr/>
        </p:nvSpPr>
        <p:spPr>
          <a:xfrm>
            <a:off x="451678" y="2089836"/>
            <a:ext cx="8247476" cy="3046988"/>
          </a:xfrm>
          <a:prstGeom prst="rect">
            <a:avLst/>
          </a:prstGeom>
          <a:noFill/>
        </p:spPr>
        <p:txBody>
          <a:bodyPr wrap="square" rtlCol="0">
            <a:spAutoFit/>
          </a:bodyPr>
          <a:lstStyle/>
          <a:p>
            <a:pPr marL="285750" indent="-285750">
              <a:buFont typeface="Arial" panose="020B0604020202020204" pitchFamily="34" charset="0"/>
              <a:buChar char="•"/>
            </a:pPr>
            <a:r>
              <a:rPr lang="ja-JP" altLang="en-US" sz="2400" dirty="0"/>
              <a:t>専門研修プログラム整備基準ではプログラムの一般目標や個別目標の規定はある</a:t>
            </a:r>
            <a:r>
              <a:rPr lang="ja-JP" altLang="en-US" sz="2400" dirty="0" smtClean="0"/>
              <a:t>が</a:t>
            </a:r>
            <a:r>
              <a:rPr lang="ja-JP" altLang="en-US" sz="2400" dirty="0"/>
              <a:t>、</a:t>
            </a:r>
            <a:r>
              <a:rPr lang="ja-JP" altLang="en-US" sz="2400" u="sng" dirty="0" smtClean="0"/>
              <a:t>具体的な研修方法は各施設</a:t>
            </a:r>
            <a:r>
              <a:rPr lang="ja-JP" altLang="en-US" sz="2400" u="sng" dirty="0"/>
              <a:t>に委ねられている</a:t>
            </a:r>
            <a:r>
              <a:rPr lang="ja-JP" altLang="en-US" sz="2400" u="sng" dirty="0" smtClean="0"/>
              <a:t>。</a:t>
            </a:r>
            <a:endParaRPr lang="en-US" altLang="ja-JP" sz="2400" u="sng" dirty="0" smtClean="0"/>
          </a:p>
          <a:p>
            <a:pPr marL="285750" indent="-285750">
              <a:buFont typeface="Arial" panose="020B0604020202020204" pitchFamily="34" charset="0"/>
              <a:buChar char="•"/>
            </a:pPr>
            <a:endParaRPr lang="en-US" altLang="ja-JP" sz="2400" dirty="0" smtClean="0"/>
          </a:p>
          <a:p>
            <a:pPr marL="285750" indent="-285750">
              <a:buFont typeface="Arial" panose="020B0604020202020204" pitchFamily="34" charset="0"/>
              <a:buChar char="•"/>
            </a:pPr>
            <a:endParaRPr lang="en-US" altLang="ja-JP" sz="2400" dirty="0"/>
          </a:p>
          <a:p>
            <a:pPr marL="285750" indent="-285750">
              <a:buFont typeface="Arial" panose="020B0604020202020204" pitchFamily="34" charset="0"/>
              <a:buChar char="•"/>
            </a:pPr>
            <a:r>
              <a:rPr lang="ja-JP" altLang="en-US" sz="2400" dirty="0" smtClean="0"/>
              <a:t>今後、基本</a:t>
            </a:r>
            <a:r>
              <a:rPr lang="ja-JP" altLang="en-US" sz="2400" dirty="0"/>
              <a:t>分野に内科を専攻する医師が</a:t>
            </a:r>
            <a:r>
              <a:rPr lang="ja-JP" altLang="en-US" sz="2400" dirty="0" smtClean="0"/>
              <a:t>充足</a:t>
            </a:r>
            <a:r>
              <a:rPr lang="ja-JP" altLang="en-US" sz="2400" dirty="0"/>
              <a:t>していくために</a:t>
            </a:r>
            <a:r>
              <a:rPr lang="ja-JP" altLang="en-US" sz="2400" dirty="0" smtClean="0"/>
              <a:t>も、今一度</a:t>
            </a:r>
            <a:r>
              <a:rPr lang="ja-JP" altLang="en-US" sz="2400" dirty="0"/>
              <a:t>内科医に真に求められるコンピテンシーとその研修内容・方法論についての議論が</a:t>
            </a:r>
            <a:r>
              <a:rPr lang="ja-JP" altLang="en-US" sz="2400" dirty="0" smtClean="0"/>
              <a:t>必要で</a:t>
            </a:r>
            <a:r>
              <a:rPr lang="ja-JP" altLang="en-US" sz="2400" dirty="0"/>
              <a:t>ある。</a:t>
            </a:r>
            <a:endParaRPr kumimoji="1" lang="ja-JP" altLang="en-US" sz="2400" dirty="0"/>
          </a:p>
        </p:txBody>
      </p:sp>
    </p:spTree>
    <p:extLst>
      <p:ext uri="{BB962C8B-B14F-4D97-AF65-F5344CB8AC3E}">
        <p14:creationId xmlns:p14="http://schemas.microsoft.com/office/powerpoint/2010/main" val="427649676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592458" y="380375"/>
            <a:ext cx="4288353" cy="584775"/>
          </a:xfrm>
          <a:prstGeom prst="rect">
            <a:avLst/>
          </a:prstGeom>
          <a:noFill/>
        </p:spPr>
        <p:txBody>
          <a:bodyPr wrap="none" rtlCol="0">
            <a:spAutoFit/>
          </a:bodyPr>
          <a:lstStyle/>
          <a:p>
            <a:r>
              <a:rPr kumimoji="1" lang="ja-JP" altLang="en-US" sz="3200" dirty="0" smtClean="0"/>
              <a:t>アンケート</a:t>
            </a:r>
            <a:r>
              <a:rPr lang="ja-JP" altLang="en-US" sz="3200" dirty="0" smtClean="0"/>
              <a:t>実施と目的</a:t>
            </a:r>
            <a:endParaRPr kumimoji="1" lang="ja-JP" altLang="en-US" sz="3200" dirty="0"/>
          </a:p>
        </p:txBody>
      </p:sp>
      <p:sp>
        <p:nvSpPr>
          <p:cNvPr id="3" name="テキスト ボックス 2"/>
          <p:cNvSpPr txBox="1"/>
          <p:nvPr/>
        </p:nvSpPr>
        <p:spPr>
          <a:xfrm>
            <a:off x="485876" y="1502432"/>
            <a:ext cx="8732261" cy="3046988"/>
          </a:xfrm>
          <a:prstGeom prst="rect">
            <a:avLst/>
          </a:prstGeom>
          <a:noFill/>
        </p:spPr>
        <p:txBody>
          <a:bodyPr wrap="square" rtlCol="0">
            <a:spAutoFit/>
          </a:bodyPr>
          <a:lstStyle/>
          <a:p>
            <a:endParaRPr kumimoji="1" lang="en-US" altLang="ja-JP" sz="3200" dirty="0" smtClean="0"/>
          </a:p>
          <a:p>
            <a:pPr marL="285750" indent="-285750">
              <a:buFont typeface="Arial" panose="020B0604020202020204" pitchFamily="34" charset="0"/>
              <a:buChar char="•"/>
            </a:pPr>
            <a:r>
              <a:rPr lang="ja-JP" altLang="en-US" sz="3200" dirty="0" smtClean="0"/>
              <a:t>指導医</a:t>
            </a:r>
            <a:r>
              <a:rPr lang="en-US" altLang="ja-JP" sz="3200" dirty="0" smtClean="0"/>
              <a:t>(</a:t>
            </a:r>
            <a:r>
              <a:rPr lang="ja-JP" altLang="en-US" sz="3200" dirty="0" smtClean="0"/>
              <a:t>施設担当者</a:t>
            </a:r>
            <a:r>
              <a:rPr lang="en-US" altLang="ja-JP" sz="3200" dirty="0" smtClean="0"/>
              <a:t>)</a:t>
            </a:r>
            <a:r>
              <a:rPr lang="ja-JP" altLang="en-US" sz="3200" dirty="0" smtClean="0"/>
              <a:t>：</a:t>
            </a:r>
            <a:endParaRPr lang="en-US" altLang="ja-JP" sz="3200" dirty="0" smtClean="0"/>
          </a:p>
          <a:p>
            <a:pPr marL="285750" indent="-285750">
              <a:buFont typeface="Arial" panose="020B0604020202020204" pitchFamily="34" charset="0"/>
              <a:buChar char="•"/>
            </a:pPr>
            <a:endParaRPr lang="en-US" altLang="ja-JP" sz="3200" dirty="0"/>
          </a:p>
          <a:p>
            <a:endParaRPr lang="en-US" altLang="ja-JP" sz="3200" dirty="0" smtClean="0"/>
          </a:p>
          <a:p>
            <a:endParaRPr lang="en-US" altLang="ja-JP" sz="3200" dirty="0"/>
          </a:p>
          <a:p>
            <a:pPr marL="285750" indent="-285750">
              <a:buFont typeface="Arial" panose="020B0604020202020204" pitchFamily="34" charset="0"/>
              <a:buChar char="•"/>
            </a:pPr>
            <a:r>
              <a:rPr lang="ja-JP" altLang="en-US" sz="3200" dirty="0" smtClean="0"/>
              <a:t>内科専攻医</a:t>
            </a:r>
            <a:r>
              <a:rPr lang="en-US" altLang="ja-JP" sz="3200" dirty="0" smtClean="0"/>
              <a:t>1</a:t>
            </a:r>
            <a:r>
              <a:rPr lang="ja-JP" altLang="en-US" sz="3200" dirty="0" smtClean="0"/>
              <a:t>年目：</a:t>
            </a:r>
            <a:endParaRPr lang="en-US" altLang="ja-JP" sz="3200" dirty="0" smtClean="0"/>
          </a:p>
        </p:txBody>
      </p:sp>
      <p:sp>
        <p:nvSpPr>
          <p:cNvPr id="4" name="テキスト ボックス 3"/>
          <p:cNvSpPr txBox="1"/>
          <p:nvPr/>
        </p:nvSpPr>
        <p:spPr>
          <a:xfrm>
            <a:off x="1063995" y="2721920"/>
            <a:ext cx="6942926" cy="523220"/>
          </a:xfrm>
          <a:prstGeom prst="rect">
            <a:avLst/>
          </a:prstGeom>
          <a:noFill/>
        </p:spPr>
        <p:txBody>
          <a:bodyPr wrap="none" rtlCol="0">
            <a:spAutoFit/>
          </a:bodyPr>
          <a:lstStyle/>
          <a:p>
            <a:r>
              <a:rPr lang="ja-JP" altLang="en-US" sz="2800" dirty="0" smtClean="0"/>
              <a:t>全国の</a:t>
            </a:r>
            <a:r>
              <a:rPr lang="en-US" altLang="ja-JP" sz="2800" dirty="0" smtClean="0"/>
              <a:t>2018</a:t>
            </a:r>
            <a:r>
              <a:rPr lang="ja-JP" altLang="en-US" sz="2800" dirty="0" smtClean="0"/>
              <a:t>年度 内科専攻医マッチング率</a:t>
            </a:r>
            <a:endParaRPr kumimoji="1" lang="ja-JP" altLang="en-US" sz="2800" dirty="0"/>
          </a:p>
        </p:txBody>
      </p:sp>
      <p:sp>
        <p:nvSpPr>
          <p:cNvPr id="5" name="テキスト ボックス 4"/>
          <p:cNvSpPr txBox="1"/>
          <p:nvPr/>
        </p:nvSpPr>
        <p:spPr>
          <a:xfrm>
            <a:off x="1063995" y="4678340"/>
            <a:ext cx="7345281" cy="1384995"/>
          </a:xfrm>
          <a:prstGeom prst="rect">
            <a:avLst/>
          </a:prstGeom>
          <a:noFill/>
        </p:spPr>
        <p:txBody>
          <a:bodyPr wrap="none" rtlCol="0">
            <a:spAutoFit/>
          </a:bodyPr>
          <a:lstStyle/>
          <a:p>
            <a:r>
              <a:rPr lang="ja-JP" altLang="en-US" sz="2800" dirty="0" smtClean="0"/>
              <a:t>専攻医の志向</a:t>
            </a:r>
            <a:r>
              <a:rPr lang="en-US" altLang="ja-JP" sz="2800" dirty="0" smtClean="0"/>
              <a:t>(</a:t>
            </a:r>
            <a:r>
              <a:rPr lang="ja-JP" altLang="en-US" sz="2800" dirty="0" smtClean="0"/>
              <a:t>総合内科</a:t>
            </a:r>
            <a:r>
              <a:rPr lang="en-US" altLang="ja-JP" sz="2800" dirty="0" smtClean="0"/>
              <a:t>vs</a:t>
            </a:r>
            <a:r>
              <a:rPr lang="ja-JP" altLang="en-US" sz="2800" dirty="0" smtClean="0"/>
              <a:t>サブスペ</a:t>
            </a:r>
            <a:r>
              <a:rPr lang="en-US" altLang="ja-JP" sz="2800" dirty="0" smtClean="0"/>
              <a:t>)</a:t>
            </a:r>
          </a:p>
          <a:p>
            <a:r>
              <a:rPr kumimoji="1" lang="ja-JP" altLang="en-US" sz="2800" dirty="0" smtClean="0"/>
              <a:t>理想の内科研修</a:t>
            </a:r>
            <a:r>
              <a:rPr kumimoji="1" lang="en-US" altLang="ja-JP" sz="2800" dirty="0" smtClean="0"/>
              <a:t>(</a:t>
            </a:r>
            <a:r>
              <a:rPr kumimoji="1" lang="ja-JP" altLang="en-US" sz="2800" dirty="0" smtClean="0"/>
              <a:t>主に総合内科</a:t>
            </a:r>
            <a:r>
              <a:rPr kumimoji="1" lang="en-US" altLang="ja-JP" sz="2800" dirty="0" smtClean="0"/>
              <a:t>vs</a:t>
            </a:r>
            <a:r>
              <a:rPr kumimoji="1" lang="ja-JP" altLang="en-US" sz="2800" dirty="0" smtClean="0"/>
              <a:t>各科ローテ</a:t>
            </a:r>
            <a:r>
              <a:rPr kumimoji="1" lang="en-US" altLang="ja-JP" sz="2800" dirty="0" smtClean="0"/>
              <a:t>)</a:t>
            </a:r>
          </a:p>
          <a:p>
            <a:r>
              <a:rPr lang="ja-JP" altLang="en-US" sz="2800" dirty="0" smtClean="0"/>
              <a:t>新制度についての意見 </a:t>
            </a:r>
            <a:r>
              <a:rPr lang="en-US" altLang="ja-JP" sz="2800" dirty="0" err="1" smtClean="0"/>
              <a:t>etc</a:t>
            </a:r>
            <a:endParaRPr kumimoji="1" lang="ja-JP" altLang="en-US" sz="2800" dirty="0"/>
          </a:p>
        </p:txBody>
      </p:sp>
    </p:spTree>
    <p:extLst>
      <p:ext uri="{BB962C8B-B14F-4D97-AF65-F5344CB8AC3E}">
        <p14:creationId xmlns:p14="http://schemas.microsoft.com/office/powerpoint/2010/main" val="395195411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2707829" y="398482"/>
            <a:ext cx="4288353" cy="584775"/>
          </a:xfrm>
          <a:prstGeom prst="rect">
            <a:avLst/>
          </a:prstGeom>
          <a:noFill/>
        </p:spPr>
        <p:txBody>
          <a:bodyPr wrap="none" rtlCol="0">
            <a:spAutoFit/>
          </a:bodyPr>
          <a:lstStyle/>
          <a:p>
            <a:r>
              <a:rPr kumimoji="1" lang="ja-JP" altLang="en-US" sz="3200" dirty="0" smtClean="0"/>
              <a:t>アンケート</a:t>
            </a:r>
            <a:r>
              <a:rPr lang="ja-JP" altLang="en-US" sz="3200" dirty="0" smtClean="0"/>
              <a:t>方法と対象</a:t>
            </a:r>
            <a:endParaRPr kumimoji="1" lang="ja-JP" altLang="en-US" sz="3200" dirty="0"/>
          </a:p>
        </p:txBody>
      </p:sp>
      <p:sp>
        <p:nvSpPr>
          <p:cNvPr id="3" name="テキスト ボックス 2"/>
          <p:cNvSpPr txBox="1"/>
          <p:nvPr/>
        </p:nvSpPr>
        <p:spPr>
          <a:xfrm>
            <a:off x="485876" y="1502432"/>
            <a:ext cx="8732261" cy="3046988"/>
          </a:xfrm>
          <a:prstGeom prst="rect">
            <a:avLst/>
          </a:prstGeom>
          <a:noFill/>
        </p:spPr>
        <p:txBody>
          <a:bodyPr wrap="square" rtlCol="0">
            <a:spAutoFit/>
          </a:bodyPr>
          <a:lstStyle/>
          <a:p>
            <a:endParaRPr kumimoji="1" lang="en-US" altLang="ja-JP" sz="3200" dirty="0" smtClean="0"/>
          </a:p>
          <a:p>
            <a:pPr marL="285750" indent="-285750">
              <a:buFont typeface="Arial" panose="020B0604020202020204" pitchFamily="34" charset="0"/>
              <a:buChar char="•"/>
            </a:pPr>
            <a:r>
              <a:rPr lang="ja-JP" altLang="en-US" sz="3200" dirty="0" smtClean="0"/>
              <a:t>指導医</a:t>
            </a:r>
            <a:r>
              <a:rPr lang="en-US" altLang="ja-JP" sz="3200" dirty="0" smtClean="0"/>
              <a:t>(</a:t>
            </a:r>
            <a:r>
              <a:rPr lang="ja-JP" altLang="en-US" sz="3200" dirty="0" smtClean="0"/>
              <a:t>施設担当者</a:t>
            </a:r>
            <a:r>
              <a:rPr lang="en-US" altLang="ja-JP" sz="3200" dirty="0" smtClean="0"/>
              <a:t>)</a:t>
            </a:r>
            <a:r>
              <a:rPr lang="ja-JP" altLang="en-US" sz="3200" dirty="0" smtClean="0"/>
              <a:t>：</a:t>
            </a:r>
            <a:endParaRPr lang="en-US" altLang="ja-JP" sz="3200" dirty="0" smtClean="0"/>
          </a:p>
          <a:p>
            <a:pPr marL="285750" indent="-285750">
              <a:buFont typeface="Arial" panose="020B0604020202020204" pitchFamily="34" charset="0"/>
              <a:buChar char="•"/>
            </a:pPr>
            <a:endParaRPr lang="en-US" altLang="ja-JP" sz="3200" dirty="0"/>
          </a:p>
          <a:p>
            <a:endParaRPr lang="en-US" altLang="ja-JP" sz="3200" dirty="0" smtClean="0"/>
          </a:p>
          <a:p>
            <a:endParaRPr lang="en-US" altLang="ja-JP" sz="3200" dirty="0"/>
          </a:p>
          <a:p>
            <a:pPr marL="285750" indent="-285750">
              <a:buFont typeface="Arial" panose="020B0604020202020204" pitchFamily="34" charset="0"/>
              <a:buChar char="•"/>
            </a:pPr>
            <a:r>
              <a:rPr lang="ja-JP" altLang="en-US" sz="3200" dirty="0" smtClean="0"/>
              <a:t>内科専攻医</a:t>
            </a:r>
            <a:r>
              <a:rPr lang="en-US" altLang="ja-JP" sz="3200" dirty="0" smtClean="0"/>
              <a:t>1</a:t>
            </a:r>
            <a:r>
              <a:rPr lang="ja-JP" altLang="en-US" sz="3200" dirty="0" smtClean="0"/>
              <a:t>年目：</a:t>
            </a:r>
            <a:endParaRPr lang="en-US" altLang="ja-JP" sz="3200" dirty="0" smtClean="0"/>
          </a:p>
        </p:txBody>
      </p:sp>
      <p:sp>
        <p:nvSpPr>
          <p:cNvPr id="4" name="テキスト ボックス 3"/>
          <p:cNvSpPr txBox="1"/>
          <p:nvPr/>
        </p:nvSpPr>
        <p:spPr>
          <a:xfrm>
            <a:off x="1063995" y="2721920"/>
            <a:ext cx="5884944" cy="523220"/>
          </a:xfrm>
          <a:prstGeom prst="rect">
            <a:avLst/>
          </a:prstGeom>
          <a:noFill/>
        </p:spPr>
        <p:txBody>
          <a:bodyPr wrap="none" rtlCol="0">
            <a:spAutoFit/>
          </a:bodyPr>
          <a:lstStyle/>
          <a:p>
            <a:r>
              <a:rPr lang="en-US" altLang="ja-JP" sz="2800" dirty="0" smtClean="0"/>
              <a:t>Google form, </a:t>
            </a:r>
            <a:r>
              <a:rPr lang="ja-JP" altLang="en-US" sz="2800" dirty="0" smtClean="0"/>
              <a:t>各種</a:t>
            </a:r>
            <a:r>
              <a:rPr lang="en-US" altLang="ja-JP" sz="2800" dirty="0" smtClean="0"/>
              <a:t>ML+</a:t>
            </a:r>
            <a:r>
              <a:rPr lang="ja-JP" altLang="en-US" sz="2800" dirty="0" smtClean="0"/>
              <a:t>会場参加者</a:t>
            </a:r>
            <a:endParaRPr kumimoji="1" lang="ja-JP" altLang="en-US" sz="2800" dirty="0"/>
          </a:p>
        </p:txBody>
      </p:sp>
      <p:sp>
        <p:nvSpPr>
          <p:cNvPr id="5" name="テキスト ボックス 4"/>
          <p:cNvSpPr txBox="1"/>
          <p:nvPr/>
        </p:nvSpPr>
        <p:spPr>
          <a:xfrm>
            <a:off x="1063995" y="4678340"/>
            <a:ext cx="6288901" cy="954107"/>
          </a:xfrm>
          <a:prstGeom prst="rect">
            <a:avLst/>
          </a:prstGeom>
          <a:noFill/>
        </p:spPr>
        <p:txBody>
          <a:bodyPr wrap="none" rtlCol="0">
            <a:spAutoFit/>
          </a:bodyPr>
          <a:lstStyle/>
          <a:p>
            <a:r>
              <a:rPr lang="en-US" altLang="ja-JP" sz="2800" dirty="0" smtClean="0"/>
              <a:t>Google form</a:t>
            </a:r>
          </a:p>
          <a:p>
            <a:r>
              <a:rPr lang="ja-JP" altLang="en-US" sz="2800" dirty="0" smtClean="0"/>
              <a:t>パネリスト所属施設＋大同病院に限定</a:t>
            </a:r>
            <a:endParaRPr kumimoji="1" lang="ja-JP" altLang="en-US" sz="2800" dirty="0"/>
          </a:p>
        </p:txBody>
      </p:sp>
    </p:spTree>
    <p:extLst>
      <p:ext uri="{BB962C8B-B14F-4D97-AF65-F5344CB8AC3E}">
        <p14:creationId xmlns:p14="http://schemas.microsoft.com/office/powerpoint/2010/main" val="250940724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528567" y="440336"/>
            <a:ext cx="2646878" cy="584775"/>
          </a:xfrm>
          <a:prstGeom prst="rect">
            <a:avLst/>
          </a:prstGeom>
          <a:noFill/>
        </p:spPr>
        <p:txBody>
          <a:bodyPr wrap="none" rtlCol="0">
            <a:spAutoFit/>
          </a:bodyPr>
          <a:lstStyle/>
          <a:p>
            <a:r>
              <a:rPr kumimoji="1" lang="ja-JP" altLang="en-US" sz="3200" dirty="0" smtClean="0"/>
              <a:t>有効回答者数</a:t>
            </a:r>
            <a:endParaRPr kumimoji="1" lang="ja-JP" altLang="en-US" sz="3200" dirty="0"/>
          </a:p>
        </p:txBody>
      </p:sp>
      <p:sp>
        <p:nvSpPr>
          <p:cNvPr id="4" name="テキスト ボックス 3"/>
          <p:cNvSpPr txBox="1"/>
          <p:nvPr/>
        </p:nvSpPr>
        <p:spPr>
          <a:xfrm>
            <a:off x="485876" y="1502432"/>
            <a:ext cx="8732261" cy="4031873"/>
          </a:xfrm>
          <a:prstGeom prst="rect">
            <a:avLst/>
          </a:prstGeom>
          <a:noFill/>
        </p:spPr>
        <p:txBody>
          <a:bodyPr wrap="square" rtlCol="0">
            <a:spAutoFit/>
          </a:bodyPr>
          <a:lstStyle/>
          <a:p>
            <a:endParaRPr kumimoji="1" lang="en-US" altLang="ja-JP" sz="3200" dirty="0" smtClean="0"/>
          </a:p>
          <a:p>
            <a:pPr marL="285750" indent="-285750">
              <a:buFont typeface="Arial" panose="020B0604020202020204" pitchFamily="34" charset="0"/>
              <a:buChar char="•"/>
            </a:pPr>
            <a:r>
              <a:rPr lang="ja-JP" altLang="en-US" sz="3200" dirty="0" smtClean="0"/>
              <a:t>研修施設：</a:t>
            </a:r>
            <a:r>
              <a:rPr lang="en-US" altLang="ja-JP" sz="3200" dirty="0" smtClean="0"/>
              <a:t>26</a:t>
            </a:r>
            <a:r>
              <a:rPr lang="ja-JP" altLang="en-US" sz="3200" dirty="0" smtClean="0"/>
              <a:t>病院</a:t>
            </a:r>
            <a:endParaRPr lang="en-US" altLang="ja-JP" sz="3200" dirty="0" smtClean="0"/>
          </a:p>
          <a:p>
            <a:endParaRPr lang="en-US" altLang="ja-JP" sz="3200" dirty="0" smtClean="0"/>
          </a:p>
          <a:p>
            <a:endParaRPr lang="en-US" altLang="ja-JP" sz="3200" dirty="0"/>
          </a:p>
          <a:p>
            <a:pPr marL="285750" indent="-285750">
              <a:buFont typeface="Arial" panose="020B0604020202020204" pitchFamily="34" charset="0"/>
              <a:buChar char="•"/>
            </a:pPr>
            <a:r>
              <a:rPr lang="ja-JP" altLang="en-US" sz="3200" dirty="0" smtClean="0"/>
              <a:t>内科専攻医</a:t>
            </a:r>
            <a:r>
              <a:rPr lang="en-US" altLang="ja-JP" sz="3200" dirty="0" smtClean="0"/>
              <a:t>1</a:t>
            </a:r>
            <a:r>
              <a:rPr lang="ja-JP" altLang="en-US" sz="3200" dirty="0" smtClean="0"/>
              <a:t>年目：</a:t>
            </a:r>
            <a:r>
              <a:rPr lang="en-US" altLang="ja-JP" sz="3200" dirty="0" smtClean="0"/>
              <a:t>29</a:t>
            </a:r>
            <a:r>
              <a:rPr lang="ja-JP" altLang="en-US" sz="3200" dirty="0" smtClean="0"/>
              <a:t>名</a:t>
            </a:r>
            <a:endParaRPr lang="en-US" altLang="ja-JP" sz="3200" dirty="0" smtClean="0"/>
          </a:p>
          <a:p>
            <a:pPr marL="285750" indent="-285750">
              <a:buFont typeface="Arial" panose="020B0604020202020204" pitchFamily="34" charset="0"/>
              <a:buChar char="•"/>
            </a:pPr>
            <a:endParaRPr lang="en-US" altLang="ja-JP" sz="3200" dirty="0"/>
          </a:p>
          <a:p>
            <a:pPr marL="285750" indent="-285750">
              <a:buFont typeface="Arial" panose="020B0604020202020204" pitchFamily="34" charset="0"/>
              <a:buChar char="•"/>
            </a:pPr>
            <a:endParaRPr lang="en-US" altLang="ja-JP" sz="3200" dirty="0" smtClean="0"/>
          </a:p>
          <a:p>
            <a:pPr marL="285750" indent="-285750">
              <a:buFont typeface="Arial" panose="020B0604020202020204" pitchFamily="34" charset="0"/>
              <a:buChar char="•"/>
            </a:pPr>
            <a:r>
              <a:rPr lang="ja-JP" altLang="en-US" sz="3200" dirty="0" smtClean="0"/>
              <a:t>会場参加者：</a:t>
            </a:r>
            <a:r>
              <a:rPr lang="en-US" altLang="ja-JP" sz="3200" dirty="0" smtClean="0"/>
              <a:t>10</a:t>
            </a:r>
            <a:r>
              <a:rPr lang="ja-JP" altLang="en-US" sz="3200" dirty="0" smtClean="0"/>
              <a:t>名</a:t>
            </a:r>
            <a:endParaRPr lang="en-US" altLang="ja-JP" sz="3200" dirty="0" smtClean="0"/>
          </a:p>
        </p:txBody>
      </p:sp>
    </p:spTree>
    <p:extLst>
      <p:ext uri="{BB962C8B-B14F-4D97-AF65-F5344CB8AC3E}">
        <p14:creationId xmlns:p14="http://schemas.microsoft.com/office/powerpoint/2010/main" val="12452640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テキスト ボックス 3"/>
          <p:cNvSpPr txBox="1"/>
          <p:nvPr/>
        </p:nvSpPr>
        <p:spPr>
          <a:xfrm>
            <a:off x="185814" y="2721920"/>
            <a:ext cx="8876148" cy="1200329"/>
          </a:xfrm>
          <a:prstGeom prst="rect">
            <a:avLst/>
          </a:prstGeom>
          <a:noFill/>
        </p:spPr>
        <p:txBody>
          <a:bodyPr wrap="none" rtlCol="0">
            <a:spAutoFit/>
          </a:bodyPr>
          <a:lstStyle/>
          <a:p>
            <a:r>
              <a:rPr lang="ja-JP" altLang="en-US" sz="3600" dirty="0" smtClean="0"/>
              <a:t>全国の</a:t>
            </a:r>
            <a:r>
              <a:rPr lang="en-US" altLang="ja-JP" sz="3600" dirty="0" smtClean="0"/>
              <a:t>2018</a:t>
            </a:r>
            <a:r>
              <a:rPr lang="ja-JP" altLang="en-US" sz="3600" dirty="0" smtClean="0"/>
              <a:t>年度 内科専攻医マッチング率</a:t>
            </a:r>
            <a:endParaRPr lang="en-US" altLang="ja-JP" sz="3600" dirty="0" smtClean="0"/>
          </a:p>
          <a:p>
            <a:pPr algn="ctr"/>
            <a:r>
              <a:rPr kumimoji="1" lang="en-US" altLang="ja-JP" sz="3600" dirty="0" smtClean="0"/>
              <a:t>26</a:t>
            </a:r>
            <a:r>
              <a:rPr kumimoji="1" lang="ja-JP" altLang="en-US" sz="3600" dirty="0" smtClean="0"/>
              <a:t>病院</a:t>
            </a:r>
            <a:endParaRPr kumimoji="1" lang="ja-JP" altLang="en-US" sz="3600" dirty="0"/>
          </a:p>
        </p:txBody>
      </p:sp>
    </p:spTree>
    <p:extLst>
      <p:ext uri="{BB962C8B-B14F-4D97-AF65-F5344CB8AC3E}">
        <p14:creationId xmlns:p14="http://schemas.microsoft.com/office/powerpoint/2010/main" val="352677146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23382" y="372880"/>
            <a:ext cx="3057247" cy="584775"/>
          </a:xfrm>
          <a:prstGeom prst="rect">
            <a:avLst/>
          </a:prstGeom>
          <a:noFill/>
        </p:spPr>
        <p:txBody>
          <a:bodyPr wrap="none" rtlCol="0">
            <a:spAutoFit/>
          </a:bodyPr>
          <a:lstStyle/>
          <a:p>
            <a:r>
              <a:rPr kumimoji="1" lang="ja-JP" altLang="en-US" sz="3200" dirty="0" smtClean="0"/>
              <a:t>アンケート結果</a:t>
            </a:r>
            <a:endParaRPr kumimoji="1" lang="ja-JP" altLang="en-US" sz="3200" dirty="0"/>
          </a:p>
        </p:txBody>
      </p:sp>
      <p:graphicFrame>
        <p:nvGraphicFramePr>
          <p:cNvPr id="3" name="表 2"/>
          <p:cNvGraphicFramePr>
            <a:graphicFrameLocks noGrp="1"/>
          </p:cNvGraphicFramePr>
          <p:nvPr>
            <p:extLst>
              <p:ext uri="{D42A27DB-BD31-4B8C-83A1-F6EECF244321}">
                <p14:modId xmlns:p14="http://schemas.microsoft.com/office/powerpoint/2010/main" val="1554529928"/>
              </p:ext>
            </p:extLst>
          </p:nvPr>
        </p:nvGraphicFramePr>
        <p:xfrm>
          <a:off x="790668" y="1406051"/>
          <a:ext cx="7864444" cy="5199678"/>
        </p:xfrm>
        <a:graphic>
          <a:graphicData uri="http://schemas.openxmlformats.org/drawingml/2006/table">
            <a:tbl>
              <a:tblPr firstRow="1" bandRow="1">
                <a:tableStyleId>{5C22544A-7EE6-4342-B048-85BDC9FD1C3A}</a:tableStyleId>
              </a:tblPr>
              <a:tblGrid>
                <a:gridCol w="4415075"/>
                <a:gridCol w="1113576"/>
                <a:gridCol w="1167897"/>
                <a:gridCol w="1167896"/>
              </a:tblGrid>
              <a:tr h="472698">
                <a:tc>
                  <a:txBody>
                    <a:bodyPr/>
                    <a:lstStyle/>
                    <a:p>
                      <a:pPr algn="ctr"/>
                      <a:r>
                        <a:rPr kumimoji="1" lang="ja-JP" altLang="en-US" dirty="0" smtClean="0"/>
                        <a:t>研修施設名</a:t>
                      </a:r>
                      <a:endParaRPr kumimoji="1" lang="ja-JP" altLang="en-US" dirty="0"/>
                    </a:p>
                  </a:txBody>
                  <a:tcPr/>
                </a:tc>
                <a:tc>
                  <a:txBody>
                    <a:bodyPr/>
                    <a:lstStyle/>
                    <a:p>
                      <a:pPr algn="ctr"/>
                      <a:r>
                        <a:rPr kumimoji="1" lang="ja-JP" altLang="en-US" dirty="0" smtClean="0"/>
                        <a:t>募集数</a:t>
                      </a:r>
                      <a:endParaRPr kumimoji="1" lang="ja-JP" altLang="en-US" dirty="0"/>
                    </a:p>
                  </a:txBody>
                  <a:tcPr/>
                </a:tc>
                <a:tc>
                  <a:txBody>
                    <a:bodyPr/>
                    <a:lstStyle/>
                    <a:p>
                      <a:pPr algn="ctr"/>
                      <a:r>
                        <a:rPr kumimoji="1" lang="ja-JP" altLang="en-US" dirty="0" smtClean="0"/>
                        <a:t>マッチ数</a:t>
                      </a:r>
                      <a:endParaRPr kumimoji="1" lang="ja-JP" altLang="en-US" dirty="0"/>
                    </a:p>
                  </a:txBody>
                  <a:tcPr/>
                </a:tc>
                <a:tc>
                  <a:txBody>
                    <a:bodyPr/>
                    <a:lstStyle/>
                    <a:p>
                      <a:pPr algn="ctr"/>
                      <a:r>
                        <a:rPr kumimoji="1" lang="ja-JP" altLang="en-US" dirty="0" smtClean="0"/>
                        <a:t>充足率</a:t>
                      </a:r>
                      <a:endParaRPr kumimoji="1" lang="ja-JP" altLang="en-US" dirty="0"/>
                    </a:p>
                  </a:txBody>
                  <a:tcPr/>
                </a:tc>
              </a:tr>
              <a:tr h="472698">
                <a:tc>
                  <a:txBody>
                    <a:bodyPr/>
                    <a:lstStyle/>
                    <a:p>
                      <a:pPr algn="ctr"/>
                      <a:r>
                        <a:rPr kumimoji="1" lang="ja-JP" altLang="en-US" dirty="0" smtClean="0"/>
                        <a:t>東京医科大学病院</a:t>
                      </a:r>
                      <a:endParaRPr kumimoji="1" lang="ja-JP" altLang="en-US" dirty="0"/>
                    </a:p>
                  </a:txBody>
                  <a:tcPr/>
                </a:tc>
                <a:tc>
                  <a:txBody>
                    <a:bodyPr/>
                    <a:lstStyle/>
                    <a:p>
                      <a:pPr algn="ctr"/>
                      <a:r>
                        <a:rPr kumimoji="1" lang="en-US" altLang="ja-JP" dirty="0" smtClean="0"/>
                        <a:t>29</a:t>
                      </a:r>
                      <a:endParaRPr kumimoji="1" lang="ja-JP" altLang="en-US" dirty="0"/>
                    </a:p>
                  </a:txBody>
                  <a:tcPr/>
                </a:tc>
                <a:tc>
                  <a:txBody>
                    <a:bodyPr/>
                    <a:lstStyle/>
                    <a:p>
                      <a:pPr algn="ctr"/>
                      <a:r>
                        <a:rPr kumimoji="1" lang="en-US" altLang="ja-JP" dirty="0" smtClean="0">
                          <a:solidFill>
                            <a:srgbClr val="FF0000"/>
                          </a:solidFill>
                        </a:rPr>
                        <a:t>29</a:t>
                      </a:r>
                      <a:endParaRPr kumimoji="1" lang="ja-JP" altLang="en-US" dirty="0">
                        <a:solidFill>
                          <a:srgbClr val="FF0000"/>
                        </a:solidFill>
                      </a:endParaRPr>
                    </a:p>
                  </a:txBody>
                  <a:tcPr/>
                </a:tc>
                <a:tc>
                  <a:txBody>
                    <a:bodyPr/>
                    <a:lstStyle/>
                    <a:p>
                      <a:pPr algn="ctr"/>
                      <a:r>
                        <a:rPr kumimoji="1" lang="en-US" altLang="ja-JP" dirty="0" smtClean="0"/>
                        <a:t>100%</a:t>
                      </a:r>
                      <a:endParaRPr kumimoji="1" lang="ja-JP" altLang="en-US" dirty="0"/>
                    </a:p>
                  </a:txBody>
                  <a:tcPr/>
                </a:tc>
              </a:tr>
              <a:tr h="472698">
                <a:tc>
                  <a:txBody>
                    <a:bodyPr/>
                    <a:lstStyle/>
                    <a:p>
                      <a:pPr algn="ctr"/>
                      <a:r>
                        <a:rPr kumimoji="1" lang="ja-JP" altLang="en-US" dirty="0" smtClean="0"/>
                        <a:t>福島県立医科大学</a:t>
                      </a:r>
                      <a:endParaRPr kumimoji="1" lang="ja-JP" altLang="en-US" dirty="0"/>
                    </a:p>
                  </a:txBody>
                  <a:tcPr/>
                </a:tc>
                <a:tc>
                  <a:txBody>
                    <a:bodyPr/>
                    <a:lstStyle/>
                    <a:p>
                      <a:pPr algn="ctr"/>
                      <a:r>
                        <a:rPr kumimoji="1" lang="en-US" altLang="ja-JP" dirty="0" smtClean="0"/>
                        <a:t>40</a:t>
                      </a:r>
                      <a:endParaRPr kumimoji="1" lang="ja-JP" altLang="en-US" dirty="0"/>
                    </a:p>
                  </a:txBody>
                  <a:tcPr/>
                </a:tc>
                <a:tc>
                  <a:txBody>
                    <a:bodyPr/>
                    <a:lstStyle/>
                    <a:p>
                      <a:pPr algn="ctr"/>
                      <a:r>
                        <a:rPr kumimoji="1" lang="en-US" altLang="ja-JP" dirty="0" smtClean="0">
                          <a:solidFill>
                            <a:srgbClr val="FF0000"/>
                          </a:solidFill>
                        </a:rPr>
                        <a:t>20</a:t>
                      </a:r>
                      <a:endParaRPr kumimoji="1" lang="ja-JP" altLang="en-US" dirty="0">
                        <a:solidFill>
                          <a:srgbClr val="FF0000"/>
                        </a:solidFill>
                      </a:endParaRPr>
                    </a:p>
                  </a:txBody>
                  <a:tcPr/>
                </a:tc>
                <a:tc>
                  <a:txBody>
                    <a:bodyPr/>
                    <a:lstStyle/>
                    <a:p>
                      <a:pPr algn="ctr"/>
                      <a:r>
                        <a:rPr kumimoji="1" lang="en-US" altLang="ja-JP" dirty="0" smtClean="0"/>
                        <a:t>50%</a:t>
                      </a:r>
                      <a:endParaRPr kumimoji="1" lang="ja-JP" altLang="en-US" dirty="0"/>
                    </a:p>
                  </a:txBody>
                  <a:tcPr/>
                </a:tc>
              </a:tr>
              <a:tr h="472698">
                <a:tc>
                  <a:txBody>
                    <a:bodyPr/>
                    <a:lstStyle/>
                    <a:p>
                      <a:pPr algn="ctr"/>
                      <a:r>
                        <a:rPr kumimoji="1" lang="ja-JP" altLang="en-US" dirty="0" smtClean="0"/>
                        <a:t>麻生飯塚病院</a:t>
                      </a:r>
                      <a:endParaRPr kumimoji="1" lang="ja-JP" altLang="en-US" dirty="0"/>
                    </a:p>
                  </a:txBody>
                  <a:tcPr/>
                </a:tc>
                <a:tc>
                  <a:txBody>
                    <a:bodyPr/>
                    <a:lstStyle/>
                    <a:p>
                      <a:pPr algn="ctr"/>
                      <a:r>
                        <a:rPr kumimoji="1" lang="en-US" altLang="ja-JP" dirty="0" smtClean="0"/>
                        <a:t>17</a:t>
                      </a:r>
                      <a:endParaRPr kumimoji="1" lang="ja-JP" altLang="en-US" dirty="0"/>
                    </a:p>
                  </a:txBody>
                  <a:tcPr/>
                </a:tc>
                <a:tc>
                  <a:txBody>
                    <a:bodyPr/>
                    <a:lstStyle/>
                    <a:p>
                      <a:pPr algn="ctr"/>
                      <a:r>
                        <a:rPr kumimoji="1" lang="en-US" altLang="ja-JP" dirty="0" smtClean="0">
                          <a:solidFill>
                            <a:srgbClr val="FF0000"/>
                          </a:solidFill>
                        </a:rPr>
                        <a:t>15</a:t>
                      </a:r>
                      <a:endParaRPr kumimoji="1" lang="ja-JP" altLang="en-US" dirty="0">
                        <a:solidFill>
                          <a:srgbClr val="FF0000"/>
                        </a:solidFill>
                      </a:endParaRPr>
                    </a:p>
                  </a:txBody>
                  <a:tcPr/>
                </a:tc>
                <a:tc>
                  <a:txBody>
                    <a:bodyPr/>
                    <a:lstStyle/>
                    <a:p>
                      <a:pPr algn="ctr"/>
                      <a:r>
                        <a:rPr kumimoji="1" lang="en-US" altLang="ja-JP" dirty="0" smtClean="0"/>
                        <a:t>88%</a:t>
                      </a:r>
                      <a:endParaRPr kumimoji="1" lang="ja-JP" altLang="en-US" dirty="0"/>
                    </a:p>
                  </a:txBody>
                  <a:tcPr/>
                </a:tc>
              </a:tr>
              <a:tr h="472698">
                <a:tc>
                  <a:txBody>
                    <a:bodyPr/>
                    <a:lstStyle/>
                    <a:p>
                      <a:pPr algn="ctr"/>
                      <a:r>
                        <a:rPr kumimoji="1" lang="ja-JP" altLang="en-US" dirty="0" smtClean="0"/>
                        <a:t>東海大学医学部付属病院</a:t>
                      </a:r>
                      <a:endParaRPr kumimoji="1" lang="ja-JP" altLang="en-US" dirty="0"/>
                    </a:p>
                  </a:txBody>
                  <a:tcPr/>
                </a:tc>
                <a:tc>
                  <a:txBody>
                    <a:bodyPr/>
                    <a:lstStyle/>
                    <a:p>
                      <a:pPr algn="ctr"/>
                      <a:r>
                        <a:rPr kumimoji="1" lang="en-US" altLang="ja-JP" dirty="0" smtClean="0"/>
                        <a:t>30</a:t>
                      </a:r>
                      <a:endParaRPr kumimoji="1" lang="ja-JP" altLang="en-US" dirty="0"/>
                    </a:p>
                  </a:txBody>
                  <a:tcPr/>
                </a:tc>
                <a:tc>
                  <a:txBody>
                    <a:bodyPr/>
                    <a:lstStyle/>
                    <a:p>
                      <a:pPr algn="ctr"/>
                      <a:r>
                        <a:rPr kumimoji="1" lang="en-US" altLang="ja-JP" dirty="0" smtClean="0">
                          <a:solidFill>
                            <a:srgbClr val="FF0000"/>
                          </a:solidFill>
                        </a:rPr>
                        <a:t>14</a:t>
                      </a:r>
                      <a:endParaRPr kumimoji="1" lang="ja-JP" altLang="en-US" dirty="0">
                        <a:solidFill>
                          <a:srgbClr val="FF0000"/>
                        </a:solidFill>
                      </a:endParaRPr>
                    </a:p>
                  </a:txBody>
                  <a:tcPr/>
                </a:tc>
                <a:tc>
                  <a:txBody>
                    <a:bodyPr/>
                    <a:lstStyle/>
                    <a:p>
                      <a:pPr algn="ctr"/>
                      <a:r>
                        <a:rPr kumimoji="1" lang="en-US" altLang="ja-JP" dirty="0" smtClean="0"/>
                        <a:t>46%</a:t>
                      </a:r>
                      <a:endParaRPr kumimoji="1" lang="ja-JP" altLang="en-US" dirty="0"/>
                    </a:p>
                  </a:txBody>
                  <a:tcPr/>
                </a:tc>
              </a:tr>
              <a:tr h="472698">
                <a:tc>
                  <a:txBody>
                    <a:bodyPr/>
                    <a:lstStyle/>
                    <a:p>
                      <a:pPr algn="ctr"/>
                      <a:r>
                        <a:rPr kumimoji="1" lang="ja-JP" altLang="en-US" dirty="0" smtClean="0"/>
                        <a:t>大阪急性期・総合医療センター</a:t>
                      </a:r>
                      <a:endParaRPr kumimoji="1" lang="ja-JP" altLang="en-US" dirty="0"/>
                    </a:p>
                  </a:txBody>
                  <a:tcPr/>
                </a:tc>
                <a:tc>
                  <a:txBody>
                    <a:bodyPr/>
                    <a:lstStyle/>
                    <a:p>
                      <a:pPr algn="ctr"/>
                      <a:r>
                        <a:rPr kumimoji="1" lang="en-US" altLang="ja-JP" dirty="0" smtClean="0"/>
                        <a:t>20</a:t>
                      </a:r>
                      <a:endParaRPr kumimoji="1" lang="ja-JP" altLang="en-US" dirty="0"/>
                    </a:p>
                  </a:txBody>
                  <a:tcPr/>
                </a:tc>
                <a:tc>
                  <a:txBody>
                    <a:bodyPr/>
                    <a:lstStyle/>
                    <a:p>
                      <a:pPr algn="ctr"/>
                      <a:r>
                        <a:rPr kumimoji="1" lang="en-US" altLang="ja-JP" dirty="0" smtClean="0">
                          <a:solidFill>
                            <a:srgbClr val="FF0000"/>
                          </a:solidFill>
                        </a:rPr>
                        <a:t>11</a:t>
                      </a:r>
                      <a:endParaRPr kumimoji="1" lang="ja-JP" altLang="en-US" dirty="0">
                        <a:solidFill>
                          <a:srgbClr val="FF0000"/>
                        </a:solidFill>
                      </a:endParaRPr>
                    </a:p>
                  </a:txBody>
                  <a:tcPr/>
                </a:tc>
                <a:tc>
                  <a:txBody>
                    <a:bodyPr/>
                    <a:lstStyle/>
                    <a:p>
                      <a:pPr algn="ctr"/>
                      <a:r>
                        <a:rPr kumimoji="1" lang="en-US" altLang="ja-JP" dirty="0" smtClean="0"/>
                        <a:t>55%</a:t>
                      </a:r>
                      <a:endParaRPr kumimoji="1" lang="ja-JP" altLang="en-US" dirty="0"/>
                    </a:p>
                  </a:txBody>
                  <a:tcPr/>
                </a:tc>
              </a:tr>
              <a:tr h="472698">
                <a:tc>
                  <a:txBody>
                    <a:bodyPr/>
                    <a:lstStyle/>
                    <a:p>
                      <a:pPr algn="ctr"/>
                      <a:r>
                        <a:rPr kumimoji="1" lang="ja-JP" altLang="en-US" dirty="0" smtClean="0"/>
                        <a:t>天理よろず相談所病院</a:t>
                      </a:r>
                      <a:endParaRPr kumimoji="1" lang="ja-JP" altLang="en-US" dirty="0"/>
                    </a:p>
                  </a:txBody>
                  <a:tcPr/>
                </a:tc>
                <a:tc>
                  <a:txBody>
                    <a:bodyPr/>
                    <a:lstStyle/>
                    <a:p>
                      <a:pPr algn="ctr"/>
                      <a:r>
                        <a:rPr kumimoji="1" lang="en-US" altLang="ja-JP" dirty="0" smtClean="0"/>
                        <a:t>14</a:t>
                      </a:r>
                      <a:endParaRPr kumimoji="1" lang="ja-JP" altLang="en-US" dirty="0"/>
                    </a:p>
                  </a:txBody>
                  <a:tcPr/>
                </a:tc>
                <a:tc>
                  <a:txBody>
                    <a:bodyPr/>
                    <a:lstStyle/>
                    <a:p>
                      <a:pPr algn="ctr"/>
                      <a:r>
                        <a:rPr kumimoji="1" lang="en-US" altLang="ja-JP" dirty="0" smtClean="0">
                          <a:solidFill>
                            <a:srgbClr val="FF0000"/>
                          </a:solidFill>
                        </a:rPr>
                        <a:t>10</a:t>
                      </a:r>
                      <a:endParaRPr kumimoji="1" lang="ja-JP" altLang="en-US" dirty="0">
                        <a:solidFill>
                          <a:srgbClr val="FF0000"/>
                        </a:solidFill>
                      </a:endParaRPr>
                    </a:p>
                  </a:txBody>
                  <a:tcPr/>
                </a:tc>
                <a:tc>
                  <a:txBody>
                    <a:bodyPr/>
                    <a:lstStyle/>
                    <a:p>
                      <a:pPr algn="ctr"/>
                      <a:r>
                        <a:rPr kumimoji="1" lang="en-US" altLang="ja-JP" dirty="0" smtClean="0"/>
                        <a:t>71%</a:t>
                      </a:r>
                      <a:endParaRPr kumimoji="1" lang="ja-JP" altLang="en-US" dirty="0"/>
                    </a:p>
                  </a:txBody>
                  <a:tcPr/>
                </a:tc>
              </a:tr>
              <a:tr h="472698">
                <a:tc>
                  <a:txBody>
                    <a:bodyPr/>
                    <a:lstStyle/>
                    <a:p>
                      <a:pPr algn="ctr"/>
                      <a:r>
                        <a:rPr kumimoji="1" lang="ja-JP" altLang="en-US" dirty="0" smtClean="0"/>
                        <a:t>東京ベイ浦安市川医療センター</a:t>
                      </a:r>
                      <a:endParaRPr kumimoji="1" lang="ja-JP" altLang="en-US" dirty="0"/>
                    </a:p>
                  </a:txBody>
                  <a:tcPr/>
                </a:tc>
                <a:tc>
                  <a:txBody>
                    <a:bodyPr/>
                    <a:lstStyle/>
                    <a:p>
                      <a:pPr algn="ctr"/>
                      <a:r>
                        <a:rPr kumimoji="1" lang="en-US" altLang="ja-JP" dirty="0" smtClean="0"/>
                        <a:t>12</a:t>
                      </a:r>
                      <a:endParaRPr kumimoji="1" lang="ja-JP" altLang="en-US" dirty="0"/>
                    </a:p>
                  </a:txBody>
                  <a:tcPr/>
                </a:tc>
                <a:tc>
                  <a:txBody>
                    <a:bodyPr/>
                    <a:lstStyle/>
                    <a:p>
                      <a:pPr algn="ctr"/>
                      <a:r>
                        <a:rPr kumimoji="1" lang="en-US" altLang="ja-JP" dirty="0" smtClean="0"/>
                        <a:t>9</a:t>
                      </a:r>
                      <a:endParaRPr kumimoji="1" lang="ja-JP" altLang="en-US" dirty="0"/>
                    </a:p>
                  </a:txBody>
                  <a:tcPr/>
                </a:tc>
                <a:tc>
                  <a:txBody>
                    <a:bodyPr/>
                    <a:lstStyle/>
                    <a:p>
                      <a:pPr algn="ctr"/>
                      <a:r>
                        <a:rPr kumimoji="1" lang="en-US" altLang="ja-JP" dirty="0" smtClean="0"/>
                        <a:t>75%</a:t>
                      </a:r>
                      <a:endParaRPr kumimoji="1" lang="ja-JP" altLang="en-US" dirty="0"/>
                    </a:p>
                  </a:txBody>
                  <a:tcPr/>
                </a:tc>
              </a:tr>
              <a:tr h="472698">
                <a:tc>
                  <a:txBody>
                    <a:bodyPr/>
                    <a:lstStyle/>
                    <a:p>
                      <a:pPr algn="ctr"/>
                      <a:r>
                        <a:rPr kumimoji="1" lang="ja-JP" altLang="en-US" dirty="0" smtClean="0"/>
                        <a:t>国立病院機構　東京医療センター</a:t>
                      </a:r>
                      <a:endParaRPr kumimoji="1" lang="ja-JP" altLang="en-US" dirty="0"/>
                    </a:p>
                  </a:txBody>
                  <a:tcPr/>
                </a:tc>
                <a:tc>
                  <a:txBody>
                    <a:bodyPr/>
                    <a:lstStyle/>
                    <a:p>
                      <a:pPr algn="ctr"/>
                      <a:r>
                        <a:rPr kumimoji="1" lang="en-US" altLang="ja-JP" dirty="0" smtClean="0"/>
                        <a:t>16</a:t>
                      </a:r>
                      <a:endParaRPr kumimoji="1" lang="ja-JP" altLang="en-US" dirty="0"/>
                    </a:p>
                  </a:txBody>
                  <a:tcPr/>
                </a:tc>
                <a:tc>
                  <a:txBody>
                    <a:bodyPr/>
                    <a:lstStyle/>
                    <a:p>
                      <a:pPr algn="ctr"/>
                      <a:r>
                        <a:rPr kumimoji="1" lang="en-US" altLang="ja-JP" dirty="0" smtClean="0"/>
                        <a:t>9</a:t>
                      </a:r>
                      <a:endParaRPr kumimoji="1" lang="ja-JP" altLang="en-US" dirty="0"/>
                    </a:p>
                  </a:txBody>
                  <a:tcPr/>
                </a:tc>
                <a:tc>
                  <a:txBody>
                    <a:bodyPr/>
                    <a:lstStyle/>
                    <a:p>
                      <a:pPr algn="ctr"/>
                      <a:r>
                        <a:rPr kumimoji="1" lang="en-US" altLang="ja-JP" dirty="0" smtClean="0"/>
                        <a:t>56%</a:t>
                      </a:r>
                      <a:endParaRPr kumimoji="1" lang="ja-JP" altLang="en-US" dirty="0"/>
                    </a:p>
                  </a:txBody>
                  <a:tcPr/>
                </a:tc>
              </a:tr>
              <a:tr h="472698">
                <a:tc>
                  <a:txBody>
                    <a:bodyPr/>
                    <a:lstStyle/>
                    <a:p>
                      <a:pPr algn="ctr"/>
                      <a:r>
                        <a:rPr kumimoji="1" lang="ja-JP" altLang="en-US" dirty="0" smtClean="0"/>
                        <a:t>獨協医科大学埼玉医療センター</a:t>
                      </a:r>
                      <a:endParaRPr kumimoji="1" lang="ja-JP" altLang="en-US" dirty="0"/>
                    </a:p>
                  </a:txBody>
                  <a:tcPr/>
                </a:tc>
                <a:tc>
                  <a:txBody>
                    <a:bodyPr/>
                    <a:lstStyle/>
                    <a:p>
                      <a:pPr algn="ctr"/>
                      <a:r>
                        <a:rPr kumimoji="1" lang="en-US" altLang="ja-JP" dirty="0" smtClean="0"/>
                        <a:t>17</a:t>
                      </a:r>
                      <a:endParaRPr kumimoji="1" lang="ja-JP" altLang="en-US" dirty="0"/>
                    </a:p>
                  </a:txBody>
                  <a:tcPr/>
                </a:tc>
                <a:tc>
                  <a:txBody>
                    <a:bodyPr/>
                    <a:lstStyle/>
                    <a:p>
                      <a:pPr algn="ctr"/>
                      <a:r>
                        <a:rPr kumimoji="1" lang="en-US" altLang="ja-JP" dirty="0" smtClean="0"/>
                        <a:t>8</a:t>
                      </a:r>
                      <a:endParaRPr kumimoji="1" lang="ja-JP" altLang="en-US" dirty="0"/>
                    </a:p>
                  </a:txBody>
                  <a:tcPr/>
                </a:tc>
                <a:tc>
                  <a:txBody>
                    <a:bodyPr/>
                    <a:lstStyle/>
                    <a:p>
                      <a:pPr algn="ctr"/>
                      <a:r>
                        <a:rPr kumimoji="1" lang="en-US" altLang="ja-JP" dirty="0" smtClean="0"/>
                        <a:t>47%</a:t>
                      </a:r>
                      <a:endParaRPr kumimoji="1" lang="ja-JP" altLang="en-US" dirty="0"/>
                    </a:p>
                  </a:txBody>
                  <a:tcPr/>
                </a:tc>
              </a:tr>
              <a:tr h="472698">
                <a:tc>
                  <a:txBody>
                    <a:bodyPr/>
                    <a:lstStyle/>
                    <a:p>
                      <a:pPr algn="ctr"/>
                      <a:r>
                        <a:rPr kumimoji="1" lang="ja-JP" altLang="en-US" dirty="0" smtClean="0"/>
                        <a:t>洛和会音羽病院</a:t>
                      </a:r>
                      <a:endParaRPr kumimoji="1" lang="ja-JP" altLang="en-US" dirty="0"/>
                    </a:p>
                  </a:txBody>
                  <a:tcPr/>
                </a:tc>
                <a:tc>
                  <a:txBody>
                    <a:bodyPr/>
                    <a:lstStyle/>
                    <a:p>
                      <a:pPr algn="ctr"/>
                      <a:r>
                        <a:rPr kumimoji="1" lang="en-US" altLang="ja-JP" dirty="0" smtClean="0"/>
                        <a:t>10</a:t>
                      </a:r>
                      <a:endParaRPr kumimoji="1" lang="ja-JP" altLang="en-US" dirty="0"/>
                    </a:p>
                  </a:txBody>
                  <a:tcPr/>
                </a:tc>
                <a:tc>
                  <a:txBody>
                    <a:bodyPr/>
                    <a:lstStyle/>
                    <a:p>
                      <a:pPr algn="ctr"/>
                      <a:r>
                        <a:rPr kumimoji="1" lang="en-US" altLang="ja-JP" dirty="0" smtClean="0"/>
                        <a:t>8</a:t>
                      </a:r>
                      <a:endParaRPr kumimoji="1" lang="ja-JP" altLang="en-US" dirty="0"/>
                    </a:p>
                  </a:txBody>
                  <a:tcPr/>
                </a:tc>
                <a:tc>
                  <a:txBody>
                    <a:bodyPr/>
                    <a:lstStyle/>
                    <a:p>
                      <a:pPr algn="ctr"/>
                      <a:r>
                        <a:rPr kumimoji="1" lang="en-US" altLang="ja-JP" dirty="0" smtClean="0"/>
                        <a:t>80%</a:t>
                      </a:r>
                      <a:endParaRPr kumimoji="1" lang="ja-JP" altLang="en-US" dirty="0"/>
                    </a:p>
                  </a:txBody>
                  <a:tcPr/>
                </a:tc>
              </a:tr>
            </a:tbl>
          </a:graphicData>
        </a:graphic>
      </p:graphicFrame>
    </p:spTree>
    <p:extLst>
      <p:ext uri="{BB962C8B-B14F-4D97-AF65-F5344CB8AC3E}">
        <p14:creationId xmlns:p14="http://schemas.microsoft.com/office/powerpoint/2010/main" val="122371142"/>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テキスト ボックス 1"/>
          <p:cNvSpPr txBox="1"/>
          <p:nvPr/>
        </p:nvSpPr>
        <p:spPr>
          <a:xfrm>
            <a:off x="3323382" y="372880"/>
            <a:ext cx="3057247" cy="584775"/>
          </a:xfrm>
          <a:prstGeom prst="rect">
            <a:avLst/>
          </a:prstGeom>
          <a:noFill/>
        </p:spPr>
        <p:txBody>
          <a:bodyPr wrap="none" rtlCol="0">
            <a:spAutoFit/>
          </a:bodyPr>
          <a:lstStyle/>
          <a:p>
            <a:r>
              <a:rPr kumimoji="1" lang="ja-JP" altLang="en-US" sz="3200" dirty="0" smtClean="0"/>
              <a:t>アンケート結果</a:t>
            </a:r>
            <a:endParaRPr kumimoji="1" lang="ja-JP" altLang="en-US" sz="3200" dirty="0"/>
          </a:p>
        </p:txBody>
      </p:sp>
      <p:graphicFrame>
        <p:nvGraphicFramePr>
          <p:cNvPr id="3" name="表 2"/>
          <p:cNvGraphicFramePr>
            <a:graphicFrameLocks noGrp="1"/>
          </p:cNvGraphicFramePr>
          <p:nvPr>
            <p:extLst>
              <p:ext uri="{D42A27DB-BD31-4B8C-83A1-F6EECF244321}">
                <p14:modId xmlns:p14="http://schemas.microsoft.com/office/powerpoint/2010/main" val="836802188"/>
              </p:ext>
            </p:extLst>
          </p:nvPr>
        </p:nvGraphicFramePr>
        <p:xfrm>
          <a:off x="790668" y="1406051"/>
          <a:ext cx="7864444" cy="5199678"/>
        </p:xfrm>
        <a:graphic>
          <a:graphicData uri="http://schemas.openxmlformats.org/drawingml/2006/table">
            <a:tbl>
              <a:tblPr firstRow="1" bandRow="1">
                <a:tableStyleId>{5C22544A-7EE6-4342-B048-85BDC9FD1C3A}</a:tableStyleId>
              </a:tblPr>
              <a:tblGrid>
                <a:gridCol w="4415075"/>
                <a:gridCol w="1113576"/>
                <a:gridCol w="1167897"/>
                <a:gridCol w="1167896"/>
              </a:tblGrid>
              <a:tr h="472698">
                <a:tc>
                  <a:txBody>
                    <a:bodyPr/>
                    <a:lstStyle/>
                    <a:p>
                      <a:pPr algn="ctr"/>
                      <a:r>
                        <a:rPr kumimoji="1" lang="ja-JP" altLang="en-US" dirty="0" smtClean="0"/>
                        <a:t>研修施設名</a:t>
                      </a:r>
                      <a:endParaRPr kumimoji="1" lang="ja-JP" altLang="en-US" dirty="0"/>
                    </a:p>
                  </a:txBody>
                  <a:tcPr/>
                </a:tc>
                <a:tc>
                  <a:txBody>
                    <a:bodyPr/>
                    <a:lstStyle/>
                    <a:p>
                      <a:pPr algn="ctr"/>
                      <a:r>
                        <a:rPr kumimoji="1" lang="ja-JP" altLang="en-US" dirty="0" smtClean="0"/>
                        <a:t>募集数</a:t>
                      </a:r>
                      <a:endParaRPr kumimoji="1" lang="ja-JP" altLang="en-US" dirty="0"/>
                    </a:p>
                  </a:txBody>
                  <a:tcPr/>
                </a:tc>
                <a:tc>
                  <a:txBody>
                    <a:bodyPr/>
                    <a:lstStyle/>
                    <a:p>
                      <a:pPr algn="ctr"/>
                      <a:r>
                        <a:rPr kumimoji="1" lang="ja-JP" altLang="en-US" dirty="0" smtClean="0"/>
                        <a:t>マッチ数</a:t>
                      </a:r>
                      <a:endParaRPr kumimoji="1" lang="ja-JP" altLang="en-US" dirty="0"/>
                    </a:p>
                  </a:txBody>
                  <a:tcPr/>
                </a:tc>
                <a:tc>
                  <a:txBody>
                    <a:bodyPr/>
                    <a:lstStyle/>
                    <a:p>
                      <a:pPr algn="ctr"/>
                      <a:r>
                        <a:rPr kumimoji="1" lang="ja-JP" altLang="en-US" dirty="0" smtClean="0"/>
                        <a:t>充足率</a:t>
                      </a:r>
                      <a:endParaRPr kumimoji="1" lang="ja-JP" altLang="en-US" dirty="0"/>
                    </a:p>
                  </a:txBody>
                  <a:tcPr/>
                </a:tc>
              </a:tr>
              <a:tr h="472698">
                <a:tc>
                  <a:txBody>
                    <a:bodyPr/>
                    <a:lstStyle/>
                    <a:p>
                      <a:pPr algn="ctr"/>
                      <a:r>
                        <a:rPr kumimoji="1" lang="ja-JP" altLang="en-US" dirty="0" smtClean="0"/>
                        <a:t>水戸協同病院</a:t>
                      </a:r>
                      <a:endParaRPr kumimoji="1" lang="ja-JP" altLang="en-US" dirty="0"/>
                    </a:p>
                  </a:txBody>
                  <a:tcPr/>
                </a:tc>
                <a:tc>
                  <a:txBody>
                    <a:bodyPr/>
                    <a:lstStyle/>
                    <a:p>
                      <a:pPr algn="ctr"/>
                      <a:r>
                        <a:rPr kumimoji="1" lang="en-US" altLang="ja-JP" dirty="0" smtClean="0"/>
                        <a:t>8</a:t>
                      </a:r>
                      <a:endParaRPr kumimoji="1" lang="ja-JP" altLang="en-US" dirty="0"/>
                    </a:p>
                  </a:txBody>
                  <a:tcPr/>
                </a:tc>
                <a:tc>
                  <a:txBody>
                    <a:bodyPr/>
                    <a:lstStyle/>
                    <a:p>
                      <a:pPr algn="ctr"/>
                      <a:r>
                        <a:rPr kumimoji="1" lang="en-US" altLang="ja-JP" dirty="0" smtClean="0"/>
                        <a:t>8</a:t>
                      </a:r>
                      <a:endParaRPr kumimoji="1" lang="ja-JP" altLang="en-US" dirty="0"/>
                    </a:p>
                  </a:txBody>
                  <a:tcPr/>
                </a:tc>
                <a:tc>
                  <a:txBody>
                    <a:bodyPr/>
                    <a:lstStyle/>
                    <a:p>
                      <a:pPr algn="ctr"/>
                      <a:r>
                        <a:rPr kumimoji="1" lang="en-US" altLang="ja-JP" dirty="0" smtClean="0"/>
                        <a:t>100%</a:t>
                      </a:r>
                      <a:endParaRPr kumimoji="1" lang="ja-JP" altLang="en-US" dirty="0"/>
                    </a:p>
                  </a:txBody>
                  <a:tcPr/>
                </a:tc>
              </a:tr>
              <a:tr h="472698">
                <a:tc>
                  <a:txBody>
                    <a:bodyPr/>
                    <a:lstStyle/>
                    <a:p>
                      <a:pPr algn="ctr"/>
                      <a:r>
                        <a:rPr kumimoji="1" lang="ja-JP" altLang="en-US" dirty="0" smtClean="0"/>
                        <a:t>明石医療センター</a:t>
                      </a:r>
                      <a:endParaRPr kumimoji="1" lang="ja-JP" altLang="en-US" dirty="0"/>
                    </a:p>
                  </a:txBody>
                  <a:tcPr/>
                </a:tc>
                <a:tc>
                  <a:txBody>
                    <a:bodyPr/>
                    <a:lstStyle/>
                    <a:p>
                      <a:pPr algn="ctr"/>
                      <a:r>
                        <a:rPr kumimoji="1" lang="en-US" altLang="ja-JP" dirty="0" smtClean="0"/>
                        <a:t>7</a:t>
                      </a:r>
                      <a:endParaRPr kumimoji="1" lang="ja-JP" altLang="en-US" dirty="0"/>
                    </a:p>
                  </a:txBody>
                  <a:tcPr/>
                </a:tc>
                <a:tc>
                  <a:txBody>
                    <a:bodyPr/>
                    <a:lstStyle/>
                    <a:p>
                      <a:pPr algn="ctr"/>
                      <a:r>
                        <a:rPr kumimoji="1" lang="en-US" altLang="ja-JP" dirty="0" smtClean="0"/>
                        <a:t>6</a:t>
                      </a:r>
                      <a:endParaRPr kumimoji="1" lang="ja-JP" altLang="en-US" dirty="0"/>
                    </a:p>
                  </a:txBody>
                  <a:tcPr/>
                </a:tc>
                <a:tc>
                  <a:txBody>
                    <a:bodyPr/>
                    <a:lstStyle/>
                    <a:p>
                      <a:pPr algn="ctr"/>
                      <a:r>
                        <a:rPr kumimoji="1" lang="en-US" altLang="ja-JP" dirty="0" smtClean="0"/>
                        <a:t>85%</a:t>
                      </a:r>
                      <a:endParaRPr kumimoji="1" lang="ja-JP" altLang="en-US" dirty="0"/>
                    </a:p>
                  </a:txBody>
                  <a:tcPr/>
                </a:tc>
              </a:tr>
              <a:tr h="472698">
                <a:tc>
                  <a:txBody>
                    <a:bodyPr/>
                    <a:lstStyle/>
                    <a:p>
                      <a:pPr algn="ctr"/>
                      <a:r>
                        <a:rPr kumimoji="1" lang="ja-JP" altLang="en-US" dirty="0" smtClean="0"/>
                        <a:t>山梨県立中央病院</a:t>
                      </a:r>
                      <a:endParaRPr kumimoji="1" lang="ja-JP" altLang="en-US" dirty="0"/>
                    </a:p>
                  </a:txBody>
                  <a:tcPr/>
                </a:tc>
                <a:tc>
                  <a:txBody>
                    <a:bodyPr/>
                    <a:lstStyle/>
                    <a:p>
                      <a:pPr algn="ctr"/>
                      <a:r>
                        <a:rPr kumimoji="1" lang="en-US" altLang="ja-JP" dirty="0" smtClean="0"/>
                        <a:t>5</a:t>
                      </a:r>
                      <a:endParaRPr kumimoji="1" lang="ja-JP" altLang="en-US" dirty="0"/>
                    </a:p>
                  </a:txBody>
                  <a:tcPr/>
                </a:tc>
                <a:tc>
                  <a:txBody>
                    <a:bodyPr/>
                    <a:lstStyle/>
                    <a:p>
                      <a:pPr algn="ctr"/>
                      <a:r>
                        <a:rPr kumimoji="1" lang="en-US" altLang="ja-JP" dirty="0" smtClean="0"/>
                        <a:t>5</a:t>
                      </a:r>
                      <a:endParaRPr kumimoji="1" lang="ja-JP" altLang="en-US" dirty="0"/>
                    </a:p>
                  </a:txBody>
                  <a:tcPr/>
                </a:tc>
                <a:tc>
                  <a:txBody>
                    <a:bodyPr/>
                    <a:lstStyle/>
                    <a:p>
                      <a:pPr algn="ctr"/>
                      <a:r>
                        <a:rPr kumimoji="1" lang="en-US" altLang="ja-JP" dirty="0" smtClean="0"/>
                        <a:t>100%</a:t>
                      </a:r>
                      <a:endParaRPr kumimoji="1" lang="ja-JP" altLang="en-US" dirty="0"/>
                    </a:p>
                  </a:txBody>
                  <a:tcPr/>
                </a:tc>
              </a:tr>
              <a:tr h="472698">
                <a:tc>
                  <a:txBody>
                    <a:bodyPr/>
                    <a:lstStyle/>
                    <a:p>
                      <a:pPr algn="ctr"/>
                      <a:r>
                        <a:rPr kumimoji="1" lang="ja-JP" altLang="en-US" dirty="0" smtClean="0"/>
                        <a:t>新潟市民病院</a:t>
                      </a:r>
                      <a:endParaRPr kumimoji="1" lang="ja-JP" altLang="en-US" dirty="0"/>
                    </a:p>
                  </a:txBody>
                  <a:tcPr/>
                </a:tc>
                <a:tc>
                  <a:txBody>
                    <a:bodyPr/>
                    <a:lstStyle/>
                    <a:p>
                      <a:pPr algn="ctr"/>
                      <a:r>
                        <a:rPr kumimoji="1" lang="en-US" altLang="ja-JP" dirty="0" smtClean="0"/>
                        <a:t>6</a:t>
                      </a:r>
                      <a:endParaRPr kumimoji="1" lang="ja-JP" altLang="en-US" dirty="0"/>
                    </a:p>
                  </a:txBody>
                  <a:tcPr/>
                </a:tc>
                <a:tc>
                  <a:txBody>
                    <a:bodyPr/>
                    <a:lstStyle/>
                    <a:p>
                      <a:pPr algn="ctr"/>
                      <a:r>
                        <a:rPr kumimoji="1" lang="en-US" altLang="ja-JP" dirty="0" smtClean="0"/>
                        <a:t>5</a:t>
                      </a:r>
                      <a:endParaRPr kumimoji="1" lang="ja-JP" altLang="en-US" dirty="0"/>
                    </a:p>
                  </a:txBody>
                  <a:tcPr/>
                </a:tc>
                <a:tc>
                  <a:txBody>
                    <a:bodyPr/>
                    <a:lstStyle/>
                    <a:p>
                      <a:pPr algn="ctr"/>
                      <a:r>
                        <a:rPr kumimoji="1" lang="en-US" altLang="ja-JP" dirty="0" smtClean="0"/>
                        <a:t>83%</a:t>
                      </a:r>
                      <a:endParaRPr kumimoji="1" lang="ja-JP" altLang="en-US" dirty="0"/>
                    </a:p>
                  </a:txBody>
                  <a:tcPr/>
                </a:tc>
              </a:tr>
              <a:tr h="472698">
                <a:tc>
                  <a:txBody>
                    <a:bodyPr/>
                    <a:lstStyle/>
                    <a:p>
                      <a:pPr algn="ctr"/>
                      <a:r>
                        <a:rPr kumimoji="1" lang="ja-JP" altLang="en-US" dirty="0" smtClean="0"/>
                        <a:t>手稲渓仁会病院</a:t>
                      </a:r>
                      <a:endParaRPr kumimoji="1" lang="ja-JP" altLang="en-US" dirty="0"/>
                    </a:p>
                  </a:txBody>
                  <a:tcPr/>
                </a:tc>
                <a:tc>
                  <a:txBody>
                    <a:bodyPr/>
                    <a:lstStyle/>
                    <a:p>
                      <a:pPr algn="ctr"/>
                      <a:r>
                        <a:rPr kumimoji="1" lang="en-US" altLang="ja-JP" dirty="0" smtClean="0"/>
                        <a:t>10</a:t>
                      </a:r>
                      <a:endParaRPr kumimoji="1" lang="ja-JP" altLang="en-US" dirty="0"/>
                    </a:p>
                  </a:txBody>
                  <a:tcPr/>
                </a:tc>
                <a:tc>
                  <a:txBody>
                    <a:bodyPr/>
                    <a:lstStyle/>
                    <a:p>
                      <a:pPr algn="ctr"/>
                      <a:r>
                        <a:rPr kumimoji="1" lang="en-US" altLang="ja-JP" dirty="0" smtClean="0"/>
                        <a:t>4</a:t>
                      </a:r>
                      <a:endParaRPr kumimoji="1" lang="ja-JP" altLang="en-US" dirty="0"/>
                    </a:p>
                  </a:txBody>
                  <a:tcPr/>
                </a:tc>
                <a:tc>
                  <a:txBody>
                    <a:bodyPr/>
                    <a:lstStyle/>
                    <a:p>
                      <a:pPr algn="ctr"/>
                      <a:r>
                        <a:rPr kumimoji="1" lang="en-US" altLang="ja-JP" dirty="0" smtClean="0"/>
                        <a:t>40%</a:t>
                      </a:r>
                      <a:endParaRPr kumimoji="1" lang="ja-JP" altLang="en-US" dirty="0"/>
                    </a:p>
                  </a:txBody>
                  <a:tcPr/>
                </a:tc>
              </a:tr>
              <a:tr h="472698">
                <a:tc>
                  <a:txBody>
                    <a:bodyPr/>
                    <a:lstStyle/>
                    <a:p>
                      <a:pPr algn="ctr"/>
                      <a:r>
                        <a:rPr kumimoji="1" lang="ja-JP" altLang="en-US" dirty="0" smtClean="0"/>
                        <a:t>岡山大学病院</a:t>
                      </a:r>
                      <a:endParaRPr kumimoji="1" lang="ja-JP" altLang="en-US" dirty="0"/>
                    </a:p>
                  </a:txBody>
                  <a:tcPr/>
                </a:tc>
                <a:tc>
                  <a:txBody>
                    <a:bodyPr/>
                    <a:lstStyle/>
                    <a:p>
                      <a:pPr algn="ctr"/>
                      <a:r>
                        <a:rPr kumimoji="1" lang="en-US" altLang="ja-JP" dirty="0" smtClean="0"/>
                        <a:t>20</a:t>
                      </a:r>
                      <a:endParaRPr kumimoji="1" lang="ja-JP" altLang="en-US" dirty="0"/>
                    </a:p>
                  </a:txBody>
                  <a:tcPr/>
                </a:tc>
                <a:tc>
                  <a:txBody>
                    <a:bodyPr/>
                    <a:lstStyle/>
                    <a:p>
                      <a:pPr algn="ctr"/>
                      <a:r>
                        <a:rPr kumimoji="1" lang="en-US" altLang="ja-JP" dirty="0" smtClean="0"/>
                        <a:t>4</a:t>
                      </a:r>
                      <a:endParaRPr kumimoji="1" lang="ja-JP" altLang="en-US" dirty="0"/>
                    </a:p>
                  </a:txBody>
                  <a:tcPr/>
                </a:tc>
                <a:tc>
                  <a:txBody>
                    <a:bodyPr/>
                    <a:lstStyle/>
                    <a:p>
                      <a:pPr algn="ctr"/>
                      <a:r>
                        <a:rPr kumimoji="1" lang="en-US" altLang="ja-JP" dirty="0" smtClean="0"/>
                        <a:t>20%</a:t>
                      </a:r>
                      <a:endParaRPr kumimoji="1" lang="ja-JP" altLang="en-US" dirty="0"/>
                    </a:p>
                  </a:txBody>
                  <a:tcPr/>
                </a:tc>
              </a:tr>
              <a:tr h="472698">
                <a:tc>
                  <a:txBody>
                    <a:bodyPr/>
                    <a:lstStyle/>
                    <a:p>
                      <a:pPr algn="ctr"/>
                      <a:r>
                        <a:rPr kumimoji="1" lang="ja-JP" altLang="en-US" dirty="0" smtClean="0"/>
                        <a:t>大同病院</a:t>
                      </a:r>
                      <a:endParaRPr kumimoji="1" lang="ja-JP" altLang="en-US" dirty="0"/>
                    </a:p>
                  </a:txBody>
                  <a:tcPr/>
                </a:tc>
                <a:tc>
                  <a:txBody>
                    <a:bodyPr/>
                    <a:lstStyle/>
                    <a:p>
                      <a:pPr algn="ctr"/>
                      <a:r>
                        <a:rPr kumimoji="1" lang="en-US" altLang="ja-JP" dirty="0" smtClean="0"/>
                        <a:t>5</a:t>
                      </a:r>
                      <a:endParaRPr kumimoji="1" lang="ja-JP" altLang="en-US" dirty="0"/>
                    </a:p>
                  </a:txBody>
                  <a:tcPr/>
                </a:tc>
                <a:tc>
                  <a:txBody>
                    <a:bodyPr/>
                    <a:lstStyle/>
                    <a:p>
                      <a:pPr algn="ctr"/>
                      <a:r>
                        <a:rPr kumimoji="1" lang="en-US" altLang="ja-JP" dirty="0" smtClean="0"/>
                        <a:t>4</a:t>
                      </a:r>
                      <a:endParaRPr kumimoji="1" lang="ja-JP" altLang="en-US" dirty="0"/>
                    </a:p>
                  </a:txBody>
                  <a:tcPr/>
                </a:tc>
                <a:tc>
                  <a:txBody>
                    <a:bodyPr/>
                    <a:lstStyle/>
                    <a:p>
                      <a:pPr algn="ctr"/>
                      <a:r>
                        <a:rPr kumimoji="1" lang="en-US" altLang="ja-JP" dirty="0" smtClean="0"/>
                        <a:t>80%</a:t>
                      </a:r>
                      <a:endParaRPr kumimoji="1" lang="ja-JP" altLang="en-US" dirty="0"/>
                    </a:p>
                  </a:txBody>
                  <a:tcPr/>
                </a:tc>
              </a:tr>
              <a:tr h="472698">
                <a:tc>
                  <a:txBody>
                    <a:bodyPr/>
                    <a:lstStyle/>
                    <a:p>
                      <a:pPr algn="ctr"/>
                      <a:r>
                        <a:rPr kumimoji="1" lang="ja-JP" altLang="en-US" dirty="0" smtClean="0"/>
                        <a:t>多摩北部医療センター</a:t>
                      </a:r>
                      <a:endParaRPr kumimoji="1" lang="ja-JP" altLang="en-US" dirty="0"/>
                    </a:p>
                  </a:txBody>
                  <a:tcPr/>
                </a:tc>
                <a:tc>
                  <a:txBody>
                    <a:bodyPr/>
                    <a:lstStyle/>
                    <a:p>
                      <a:pPr algn="ctr"/>
                      <a:r>
                        <a:rPr kumimoji="1" lang="en-US" altLang="ja-JP" dirty="0" smtClean="0"/>
                        <a:t>3</a:t>
                      </a:r>
                      <a:endParaRPr kumimoji="1" lang="ja-JP" altLang="en-US" dirty="0"/>
                    </a:p>
                  </a:txBody>
                  <a:tcPr/>
                </a:tc>
                <a:tc>
                  <a:txBody>
                    <a:bodyPr/>
                    <a:lstStyle/>
                    <a:p>
                      <a:pPr algn="ctr"/>
                      <a:r>
                        <a:rPr kumimoji="1" lang="en-US" altLang="ja-JP" dirty="0" smtClean="0"/>
                        <a:t>3</a:t>
                      </a:r>
                      <a:endParaRPr kumimoji="1" lang="ja-JP" altLang="en-US" dirty="0"/>
                    </a:p>
                  </a:txBody>
                  <a:tcPr/>
                </a:tc>
                <a:tc>
                  <a:txBody>
                    <a:bodyPr/>
                    <a:lstStyle/>
                    <a:p>
                      <a:pPr algn="ctr"/>
                      <a:r>
                        <a:rPr kumimoji="1" lang="en-US" altLang="ja-JP" dirty="0" smtClean="0"/>
                        <a:t>100%</a:t>
                      </a:r>
                      <a:endParaRPr kumimoji="1" lang="ja-JP" altLang="en-US" dirty="0"/>
                    </a:p>
                  </a:txBody>
                  <a:tcPr/>
                </a:tc>
              </a:tr>
              <a:tr h="472698">
                <a:tc>
                  <a:txBody>
                    <a:bodyPr/>
                    <a:lstStyle/>
                    <a:p>
                      <a:pPr algn="ctr"/>
                      <a:r>
                        <a:rPr kumimoji="1" lang="ja-JP" altLang="en-US" dirty="0" smtClean="0"/>
                        <a:t>済生会福岡総合病院</a:t>
                      </a:r>
                      <a:endParaRPr kumimoji="1" lang="ja-JP" altLang="en-US" dirty="0"/>
                    </a:p>
                  </a:txBody>
                  <a:tcPr/>
                </a:tc>
                <a:tc>
                  <a:txBody>
                    <a:bodyPr/>
                    <a:lstStyle/>
                    <a:p>
                      <a:pPr algn="ctr"/>
                      <a:r>
                        <a:rPr kumimoji="1" lang="en-US" altLang="ja-JP" dirty="0" smtClean="0"/>
                        <a:t>3</a:t>
                      </a:r>
                      <a:endParaRPr kumimoji="1" lang="ja-JP" altLang="en-US" dirty="0"/>
                    </a:p>
                  </a:txBody>
                  <a:tcPr/>
                </a:tc>
                <a:tc>
                  <a:txBody>
                    <a:bodyPr/>
                    <a:lstStyle/>
                    <a:p>
                      <a:pPr algn="ctr"/>
                      <a:r>
                        <a:rPr kumimoji="1" lang="en-US" altLang="ja-JP" dirty="0" smtClean="0"/>
                        <a:t>3 </a:t>
                      </a:r>
                      <a:endParaRPr kumimoji="1" lang="ja-JP" altLang="en-US" dirty="0"/>
                    </a:p>
                  </a:txBody>
                  <a:tcPr/>
                </a:tc>
                <a:tc>
                  <a:txBody>
                    <a:bodyPr/>
                    <a:lstStyle/>
                    <a:p>
                      <a:pPr algn="ctr"/>
                      <a:r>
                        <a:rPr kumimoji="1" lang="en-US" altLang="ja-JP" dirty="0" smtClean="0"/>
                        <a:t>100%</a:t>
                      </a:r>
                      <a:endParaRPr kumimoji="1" lang="ja-JP" altLang="en-US" dirty="0"/>
                    </a:p>
                  </a:txBody>
                  <a:tcPr/>
                </a:tc>
              </a:tr>
              <a:tr h="472698">
                <a:tc>
                  <a:txBody>
                    <a:bodyPr/>
                    <a:lstStyle/>
                    <a:p>
                      <a:pPr algn="ctr"/>
                      <a:r>
                        <a:rPr kumimoji="1" lang="ja-JP" altLang="en-US" dirty="0" smtClean="0"/>
                        <a:t>東京警察病院</a:t>
                      </a:r>
                      <a:endParaRPr kumimoji="1" lang="ja-JP" altLang="en-US" dirty="0"/>
                    </a:p>
                  </a:txBody>
                  <a:tcPr/>
                </a:tc>
                <a:tc>
                  <a:txBody>
                    <a:bodyPr/>
                    <a:lstStyle/>
                    <a:p>
                      <a:pPr algn="ctr"/>
                      <a:r>
                        <a:rPr kumimoji="1" lang="en-US" altLang="ja-JP" dirty="0" smtClean="0"/>
                        <a:t>5</a:t>
                      </a:r>
                      <a:endParaRPr kumimoji="1" lang="ja-JP" altLang="en-US" dirty="0"/>
                    </a:p>
                  </a:txBody>
                  <a:tcPr/>
                </a:tc>
                <a:tc>
                  <a:txBody>
                    <a:bodyPr/>
                    <a:lstStyle/>
                    <a:p>
                      <a:pPr algn="ctr"/>
                      <a:r>
                        <a:rPr kumimoji="1" lang="en-US" altLang="ja-JP" dirty="0" smtClean="0"/>
                        <a:t>3</a:t>
                      </a:r>
                      <a:endParaRPr kumimoji="1" lang="ja-JP" altLang="en-US" dirty="0"/>
                    </a:p>
                  </a:txBody>
                  <a:tcPr/>
                </a:tc>
                <a:tc>
                  <a:txBody>
                    <a:bodyPr/>
                    <a:lstStyle/>
                    <a:p>
                      <a:pPr algn="ctr"/>
                      <a:r>
                        <a:rPr kumimoji="1" lang="en-US" altLang="ja-JP" dirty="0" smtClean="0"/>
                        <a:t>60%</a:t>
                      </a:r>
                      <a:endParaRPr kumimoji="1" lang="ja-JP" altLang="en-US" dirty="0"/>
                    </a:p>
                  </a:txBody>
                  <a:tcPr/>
                </a:tc>
              </a:tr>
            </a:tbl>
          </a:graphicData>
        </a:graphic>
      </p:graphicFrame>
    </p:spTree>
    <p:extLst>
      <p:ext uri="{BB962C8B-B14F-4D97-AF65-F5344CB8AC3E}">
        <p14:creationId xmlns:p14="http://schemas.microsoft.com/office/powerpoint/2010/main" val="3248238309"/>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テーマ">
  <a:themeElements>
    <a:clrScheme name="Office テーマ">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メイリオスライド">
      <a:majorFont>
        <a:latin typeface="Meiryo UI"/>
        <a:ea typeface="メイリオ"/>
        <a:cs typeface=""/>
      </a:majorFont>
      <a:minorFont>
        <a:latin typeface="Meiryo UI"/>
        <a:ea typeface="メイリオ"/>
        <a:cs typeface=""/>
      </a:minorFont>
    </a:fontScheme>
    <a:fmtScheme name="Office テーマ">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TM02900688[[fn=ファセット]]</Template>
  <TotalTime>9362</TotalTime>
  <Words>835</Words>
  <Application>Microsoft Office PowerPoint</Application>
  <PresentationFormat>画面に合わせる (4:3)</PresentationFormat>
  <Paragraphs>209</Paragraphs>
  <Slides>26</Slides>
  <Notes>0</Notes>
  <HiddenSlides>0</HiddenSlides>
  <MMClips>0</MMClips>
  <ScaleCrop>false</ScaleCrop>
  <HeadingPairs>
    <vt:vector size="4" baseType="variant">
      <vt:variant>
        <vt:lpstr>テーマ</vt:lpstr>
      </vt:variant>
      <vt:variant>
        <vt:i4>1</vt:i4>
      </vt:variant>
      <vt:variant>
        <vt:lpstr>スライド タイトル</vt:lpstr>
      </vt:variant>
      <vt:variant>
        <vt:i4>26</vt:i4>
      </vt:variant>
    </vt:vector>
  </HeadingPairs>
  <TitlesOfParts>
    <vt:vector size="27" baseType="lpstr">
      <vt:lpstr>Office テーマ</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プレゼンテーション</dc:title>
  <dc:creator>Sugi Cuong</dc:creator>
  <cp:lastModifiedBy>上月 友寛</cp:lastModifiedBy>
  <cp:revision>741</cp:revision>
  <cp:lastPrinted>2017-01-16T02:29:50Z</cp:lastPrinted>
  <dcterms:created xsi:type="dcterms:W3CDTF">2016-01-25T07:51:01Z</dcterms:created>
  <dcterms:modified xsi:type="dcterms:W3CDTF">2018-06-25T04:01:52Z</dcterms:modified>
</cp:coreProperties>
</file>